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9"/>
  </p:notesMasterIdLst>
  <p:sldIdLst>
    <p:sldId id="438" r:id="rId2"/>
    <p:sldId id="805" r:id="rId3"/>
    <p:sldId id="902" r:id="rId4"/>
    <p:sldId id="806" r:id="rId5"/>
    <p:sldId id="890" r:id="rId6"/>
    <p:sldId id="900" r:id="rId7"/>
    <p:sldId id="901" r:id="rId8"/>
    <p:sldId id="913" r:id="rId9"/>
    <p:sldId id="915" r:id="rId10"/>
    <p:sldId id="914" r:id="rId11"/>
    <p:sldId id="918" r:id="rId12"/>
    <p:sldId id="895" r:id="rId13"/>
    <p:sldId id="916" r:id="rId14"/>
    <p:sldId id="917" r:id="rId15"/>
    <p:sldId id="807" r:id="rId16"/>
    <p:sldId id="912" r:id="rId17"/>
    <p:sldId id="808" r:id="rId18"/>
    <p:sldId id="809" r:id="rId19"/>
    <p:sldId id="843" r:id="rId20"/>
    <p:sldId id="899" r:id="rId21"/>
    <p:sldId id="898" r:id="rId22"/>
    <p:sldId id="919" r:id="rId23"/>
    <p:sldId id="920" r:id="rId24"/>
    <p:sldId id="921" r:id="rId25"/>
    <p:sldId id="922" r:id="rId26"/>
    <p:sldId id="924" r:id="rId27"/>
    <p:sldId id="923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66"/>
    <a:srgbClr val="FF9900"/>
    <a:srgbClr val="FF00FF"/>
    <a:srgbClr val="FDFD7F"/>
    <a:srgbClr val="13D8DD"/>
    <a:srgbClr val="FFFF00"/>
    <a:srgbClr val="0033CC"/>
    <a:srgbClr val="E97D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1859" autoAdjust="0"/>
  </p:normalViewPr>
  <p:slideViewPr>
    <p:cSldViewPr snapToGrid="0">
      <p:cViewPr>
        <p:scale>
          <a:sx n="100" d="100"/>
          <a:sy n="100" d="100"/>
        </p:scale>
        <p:origin x="-26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Relationship Id="rId4" Type="http://schemas.openxmlformats.org/officeDocument/2006/relationships/image" Target="../media/image46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png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787E664-099A-46BA-BF69-A757D0C6C9BB}" type="datetimeFigureOut">
              <a:rPr lang="en-US"/>
              <a:pPr>
                <a:defRPr/>
              </a:pPr>
              <a:t>9/28/2020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5EAE2B3-5F38-4581-A270-17578E8D7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871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71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F4AE5-1C24-4D46-923B-A181EC7F0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3E0F5-5F38-416F-9D41-CCAB5BED3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D1777-3731-4CDF-972A-96B13A297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CCB37-7577-4CF6-8D59-50F86AB07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A27F9-4453-4482-9703-F0A3BE2F3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263D9-8539-47DF-A3E4-5A1EEE8E3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4A0D9-2EBA-4B33-A852-F1C3C9BF8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D2664-8C82-44F5-B073-2AFF4E938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A12B-25BE-4268-982D-AB907C9CB8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00943-D8A4-4232-9168-5D01FE7EC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05401-6129-4A51-8F1C-C777341DA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764A2-B244-4FA5-8FCC-42C2AAB68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FADA7-88BF-4090-852C-727DAD589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E53D-862C-425E-BA93-02E584899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765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grpSp>
          <p:nvGrpSpPr>
            <p:cNvPr id="2257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768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768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769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9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3E290586-37B2-441A-96C3-6E1822767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66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  <p:sldLayoutId id="2147484167" r:id="rId12"/>
    <p:sldLayoutId id="2147484168" r:id="rId13"/>
    <p:sldLayoutId id="214748416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7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91%D0%BE%D1%80%D0%BE%D0%B2_%D0%BC%D0%BE%D0%B4%D0%B5%D0%BB_%D0%B0%D1%82%D0%BE%D0%BC%D0%B0" TargetMode="Externa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fizis.rs/wp-content/uploads/2017/12/elektronski-oblik-verovatnoca.jpg" TargetMode="Externa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jpeg"/><Relationship Id="rId5" Type="http://schemas.openxmlformats.org/officeDocument/2006/relationships/hyperlink" Target="//upload.wikimedia.org/wikipedia/commons/3/31/Stephen_Hawking_050506.jpg" TargetMode="Externa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5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57.png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5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55.png"/><Relationship Id="rId5" Type="http://schemas.openxmlformats.org/officeDocument/2006/relationships/image" Target="../media/image53.png"/><Relationship Id="rId10" Type="http://schemas.openxmlformats.org/officeDocument/2006/relationships/image" Target="../media/image54.png"/><Relationship Id="rId4" Type="http://schemas.openxmlformats.org/officeDocument/2006/relationships/image" Target="../media/image52.png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6"/>
          <p:cNvSpPr>
            <a:spLocks noChangeArrowheads="1" noChangeShapeType="1" noTextEdit="1"/>
          </p:cNvSpPr>
          <p:nvPr/>
        </p:nvSpPr>
        <p:spPr bwMode="auto">
          <a:xfrm>
            <a:off x="588963" y="3905250"/>
            <a:ext cx="7640637" cy="901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БИОФИЗИКА</a:t>
            </a:r>
            <a:endParaRPr lang="en-US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7651" name="WordArt 6"/>
          <p:cNvSpPr>
            <a:spLocks noChangeArrowheads="1" noChangeShapeType="1" noTextEdit="1"/>
          </p:cNvSpPr>
          <p:nvPr/>
        </p:nvSpPr>
        <p:spPr bwMode="auto">
          <a:xfrm>
            <a:off x="263525" y="1066800"/>
            <a:ext cx="8572500" cy="1006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954"/>
              </a:avLst>
            </a:prstTxWarp>
          </a:bodyPr>
          <a:lstStyle/>
          <a:p>
            <a:endParaRPr lang="en-US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19075" y="674688"/>
            <a:ext cx="87344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Cyrl-RS" sz="4800" b="1" dirty="0" smtClean="0"/>
              <a:t>ПРВА </a:t>
            </a:r>
            <a:r>
              <a:rPr lang="en-US" sz="4800" b="1" dirty="0" smtClean="0"/>
              <a:t>ГОДИНА </a:t>
            </a:r>
            <a:r>
              <a:rPr lang="en-US" sz="4800" b="1" dirty="0" smtClean="0"/>
              <a:t>СТУДИЈА</a:t>
            </a:r>
            <a:endParaRPr lang="sr-Cyrl-RS" sz="4800" b="1" dirty="0" smtClean="0"/>
          </a:p>
          <a:p>
            <a:pPr algn="ctr" eaLnBrk="0" hangingPunct="0"/>
            <a:endParaRPr lang="sr-Cyrl-RS" sz="4800" b="1" dirty="0" smtClean="0"/>
          </a:p>
          <a:p>
            <a:pPr algn="ctr" eaLnBrk="0" hangingPunct="0"/>
            <a:r>
              <a:rPr lang="sr-Cyrl-RS" sz="4800" b="1" smtClean="0"/>
              <a:t>А -12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3874" y="335340"/>
            <a:ext cx="80200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 smtClean="0"/>
              <a:t>Атом</a:t>
            </a:r>
            <a:r>
              <a:rPr lang="vi-VN" b="1" dirty="0" smtClean="0"/>
              <a:t> </a:t>
            </a:r>
            <a:r>
              <a:rPr lang="sr-Cyrl-RS" b="1" dirty="0" smtClean="0"/>
              <a:t>може</a:t>
            </a:r>
            <a:r>
              <a:rPr lang="vi-VN" b="1" dirty="0" smtClean="0"/>
              <a:t> </a:t>
            </a:r>
            <a:r>
              <a:rPr lang="sr-Cyrl-RS" b="1" dirty="0" smtClean="0"/>
              <a:t>бити</a:t>
            </a:r>
            <a:r>
              <a:rPr lang="vi-VN" b="1" dirty="0" smtClean="0"/>
              <a:t> </a:t>
            </a:r>
            <a:r>
              <a:rPr lang="sr-Cyrl-RS" b="1" dirty="0" smtClean="0"/>
              <a:t>у</a:t>
            </a:r>
            <a:r>
              <a:rPr lang="vi-VN" b="1" dirty="0" smtClean="0"/>
              <a:t> </a:t>
            </a:r>
            <a:r>
              <a:rPr lang="sr-Cyrl-RS" b="1" dirty="0" smtClean="0"/>
              <a:t>два</a:t>
            </a:r>
            <a:r>
              <a:rPr lang="vi-VN" b="1" dirty="0" smtClean="0"/>
              <a:t> </a:t>
            </a:r>
            <a:r>
              <a:rPr lang="sr-Cyrl-RS" b="1" dirty="0" smtClean="0"/>
              <a:t>енергетска</a:t>
            </a:r>
            <a:r>
              <a:rPr lang="vi-VN" b="1" dirty="0" smtClean="0"/>
              <a:t> </a:t>
            </a:r>
            <a:r>
              <a:rPr lang="sr-Cyrl-RS" b="1" dirty="0" smtClean="0"/>
              <a:t>стања</a:t>
            </a:r>
            <a:r>
              <a:rPr lang="vi-VN" b="1" dirty="0" smtClean="0"/>
              <a:t>: </a:t>
            </a:r>
            <a:r>
              <a:rPr lang="sr-Cyrl-RS" b="1" dirty="0" smtClean="0"/>
              <a:t>основно</a:t>
            </a:r>
            <a:r>
              <a:rPr lang="vi-VN" b="1" dirty="0" smtClean="0"/>
              <a:t> </a:t>
            </a:r>
            <a:r>
              <a:rPr lang="sr-Cyrl-RS" b="1" dirty="0" smtClean="0"/>
              <a:t>атомско</a:t>
            </a:r>
            <a:r>
              <a:rPr lang="vi-VN" b="1" dirty="0" smtClean="0"/>
              <a:t> </a:t>
            </a:r>
            <a:r>
              <a:rPr lang="sr-Cyrl-RS" b="1" dirty="0" smtClean="0"/>
              <a:t>стање</a:t>
            </a:r>
            <a:r>
              <a:rPr lang="vi-VN" b="1" dirty="0" smtClean="0"/>
              <a:t> </a:t>
            </a:r>
            <a:r>
              <a:rPr lang="sr-Cyrl-RS" b="1" dirty="0" smtClean="0"/>
              <a:t>и</a:t>
            </a:r>
            <a:r>
              <a:rPr lang="vi-VN" b="1" dirty="0" smtClean="0"/>
              <a:t> </a:t>
            </a:r>
            <a:r>
              <a:rPr lang="sr-Cyrl-RS" b="1" dirty="0" smtClean="0"/>
              <a:t>побуђено</a:t>
            </a:r>
            <a:r>
              <a:rPr lang="vi-VN" b="1" dirty="0" smtClean="0"/>
              <a:t> (</a:t>
            </a:r>
            <a:r>
              <a:rPr lang="sr-Cyrl-RS" b="1" dirty="0" smtClean="0"/>
              <a:t>есцитовано</a:t>
            </a:r>
            <a:r>
              <a:rPr lang="vi-VN" b="1" dirty="0" smtClean="0"/>
              <a:t>) </a:t>
            </a:r>
            <a:r>
              <a:rPr lang="sr-Cyrl-RS" b="1" dirty="0" smtClean="0"/>
              <a:t>стање</a:t>
            </a:r>
            <a:r>
              <a:rPr lang="vi-VN" b="1" dirty="0" smtClean="0"/>
              <a:t>. </a:t>
            </a:r>
            <a:r>
              <a:rPr lang="sr-Cyrl-RS" b="1" dirty="0" smtClean="0"/>
              <a:t>У</a:t>
            </a:r>
            <a:r>
              <a:rPr lang="vi-VN" b="1" dirty="0" smtClean="0"/>
              <a:t> </a:t>
            </a:r>
            <a:r>
              <a:rPr lang="sr-Cyrl-RS" b="1" dirty="0" smtClean="0"/>
              <a:t>основном</a:t>
            </a:r>
            <a:r>
              <a:rPr lang="vi-VN" b="1" dirty="0" smtClean="0"/>
              <a:t> </a:t>
            </a:r>
            <a:r>
              <a:rPr lang="sr-Cyrl-RS" b="1" dirty="0" smtClean="0"/>
              <a:t>стању</a:t>
            </a:r>
            <a:r>
              <a:rPr lang="vi-VN" b="1" dirty="0" smtClean="0"/>
              <a:t> </a:t>
            </a:r>
            <a:r>
              <a:rPr lang="sr-Cyrl-RS" b="1" dirty="0" smtClean="0"/>
              <a:t>када</a:t>
            </a:r>
            <a:r>
              <a:rPr lang="vi-VN" b="1" dirty="0" smtClean="0"/>
              <a:t> </a:t>
            </a:r>
            <a:r>
              <a:rPr lang="sr-Cyrl-RS" b="1" dirty="0" smtClean="0"/>
              <a:t>атом</a:t>
            </a:r>
            <a:r>
              <a:rPr lang="vi-VN" b="1" dirty="0" smtClean="0"/>
              <a:t> </a:t>
            </a:r>
            <a:r>
              <a:rPr lang="sr-Cyrl-RS" b="1" dirty="0" smtClean="0"/>
              <a:t>прими</a:t>
            </a:r>
            <a:r>
              <a:rPr lang="vi-VN" b="1" dirty="0" smtClean="0"/>
              <a:t> </a:t>
            </a:r>
            <a:r>
              <a:rPr lang="sr-Cyrl-RS" b="1" dirty="0" smtClean="0"/>
              <a:t>Е</a:t>
            </a:r>
            <a:r>
              <a:rPr lang="vi-VN" b="1" dirty="0" smtClean="0"/>
              <a:t> (</a:t>
            </a:r>
            <a:r>
              <a:rPr lang="sr-Cyrl-RS" b="1" dirty="0" smtClean="0"/>
              <a:t>енергију</a:t>
            </a:r>
            <a:r>
              <a:rPr lang="vi-VN" b="1" dirty="0" smtClean="0"/>
              <a:t>) </a:t>
            </a:r>
            <a:r>
              <a:rPr lang="sr-Cyrl-RS" b="1" dirty="0" smtClean="0"/>
              <a:t>прелази</a:t>
            </a:r>
            <a:r>
              <a:rPr lang="vi-VN" b="1" dirty="0" smtClean="0"/>
              <a:t> </a:t>
            </a:r>
            <a:r>
              <a:rPr lang="sr-Cyrl-RS" b="1" dirty="0" smtClean="0"/>
              <a:t>у</a:t>
            </a:r>
            <a:r>
              <a:rPr lang="vi-VN" b="1" dirty="0" smtClean="0"/>
              <a:t> </a:t>
            </a:r>
            <a:r>
              <a:rPr lang="sr-Cyrl-RS" b="1" dirty="0" smtClean="0"/>
              <a:t>побуђено</a:t>
            </a:r>
            <a:r>
              <a:rPr lang="vi-VN" b="1" dirty="0" smtClean="0"/>
              <a:t> </a:t>
            </a:r>
            <a:r>
              <a:rPr lang="sr-Cyrl-RS" b="1" dirty="0" smtClean="0"/>
              <a:t>стање</a:t>
            </a:r>
            <a:r>
              <a:rPr lang="vi-VN" b="1" dirty="0" smtClean="0"/>
              <a:t>. </a:t>
            </a:r>
            <a:r>
              <a:rPr lang="sr-Cyrl-RS" b="1" dirty="0" smtClean="0"/>
              <a:t>У</a:t>
            </a:r>
            <a:r>
              <a:rPr lang="vi-VN" b="1" dirty="0" smtClean="0"/>
              <a:t> </a:t>
            </a:r>
            <a:r>
              <a:rPr lang="sr-Cyrl-RS" b="1" dirty="0" smtClean="0"/>
              <a:t>таквом</a:t>
            </a:r>
            <a:r>
              <a:rPr lang="vi-VN" b="1" dirty="0" smtClean="0"/>
              <a:t> </a:t>
            </a:r>
            <a:r>
              <a:rPr lang="sr-Cyrl-RS" b="1" dirty="0" smtClean="0"/>
              <a:t>стању</a:t>
            </a:r>
            <a:r>
              <a:rPr lang="vi-VN" b="1" dirty="0" smtClean="0"/>
              <a:t> </a:t>
            </a:r>
            <a:r>
              <a:rPr lang="sr-Cyrl-RS" b="1" dirty="0" smtClean="0"/>
              <a:t>електрон</a:t>
            </a:r>
            <a:r>
              <a:rPr lang="vi-VN" b="1" dirty="0" smtClean="0"/>
              <a:t> </a:t>
            </a:r>
            <a:r>
              <a:rPr lang="sr-Cyrl-RS" b="1" dirty="0" smtClean="0"/>
              <a:t>прелази</a:t>
            </a:r>
            <a:r>
              <a:rPr lang="vi-VN" b="1" dirty="0" smtClean="0"/>
              <a:t> </a:t>
            </a:r>
            <a:r>
              <a:rPr lang="sr-Cyrl-RS" b="1" dirty="0" smtClean="0"/>
              <a:t>на</a:t>
            </a:r>
            <a:r>
              <a:rPr lang="vi-VN" b="1" dirty="0" smtClean="0"/>
              <a:t> </a:t>
            </a:r>
            <a:r>
              <a:rPr lang="sr-Cyrl-RS" b="1" dirty="0" smtClean="0"/>
              <a:t>виши</a:t>
            </a:r>
            <a:r>
              <a:rPr lang="vi-VN" b="1" dirty="0" smtClean="0"/>
              <a:t> </a:t>
            </a:r>
            <a:r>
              <a:rPr lang="sr-Cyrl-RS" b="1" dirty="0" smtClean="0"/>
              <a:t>енергетски</a:t>
            </a:r>
            <a:r>
              <a:rPr lang="vi-VN" b="1" dirty="0" smtClean="0"/>
              <a:t> </a:t>
            </a:r>
            <a:r>
              <a:rPr lang="sr-Cyrl-RS" b="1" dirty="0" smtClean="0"/>
              <a:t>ниво</a:t>
            </a:r>
            <a:r>
              <a:rPr lang="vi-VN" b="1" dirty="0" smtClean="0"/>
              <a:t>, </a:t>
            </a:r>
            <a:r>
              <a:rPr lang="sr-Cyrl-RS" b="1" dirty="0" smtClean="0"/>
              <a:t>па</a:t>
            </a:r>
            <a:r>
              <a:rPr lang="vi-VN" b="1" dirty="0" smtClean="0"/>
              <a:t> </a:t>
            </a:r>
            <a:r>
              <a:rPr lang="sr-Cyrl-RS" b="1" dirty="0" smtClean="0"/>
              <a:t>се</a:t>
            </a:r>
            <a:r>
              <a:rPr lang="vi-VN" b="1" dirty="0" smtClean="0"/>
              <a:t> </a:t>
            </a:r>
            <a:r>
              <a:rPr lang="sr-Cyrl-RS" b="1" dirty="0" smtClean="0"/>
              <a:t>ту</a:t>
            </a:r>
            <a:r>
              <a:rPr lang="vi-VN" b="1" dirty="0" smtClean="0"/>
              <a:t> </a:t>
            </a:r>
            <a:r>
              <a:rPr lang="sr-Cyrl-RS" b="1" dirty="0" smtClean="0"/>
              <a:t>кратко</a:t>
            </a:r>
            <a:r>
              <a:rPr lang="vi-VN" b="1" dirty="0" smtClean="0"/>
              <a:t> </a:t>
            </a:r>
            <a:r>
              <a:rPr lang="sr-Cyrl-RS" b="1" dirty="0" smtClean="0"/>
              <a:t>задржава</a:t>
            </a:r>
            <a:r>
              <a:rPr lang="vi-VN" b="1" dirty="0" smtClean="0"/>
              <a:t> </a:t>
            </a:r>
            <a:r>
              <a:rPr lang="sr-Cyrl-RS" b="1" dirty="0" smtClean="0"/>
              <a:t>и</a:t>
            </a:r>
            <a:r>
              <a:rPr lang="vi-VN" b="1" dirty="0" smtClean="0"/>
              <a:t> </a:t>
            </a:r>
            <a:r>
              <a:rPr lang="sr-Cyrl-RS" b="1" dirty="0" smtClean="0"/>
              <a:t>враћа</a:t>
            </a:r>
            <a:r>
              <a:rPr lang="vi-VN" b="1" dirty="0" smtClean="0"/>
              <a:t> </a:t>
            </a:r>
            <a:r>
              <a:rPr lang="sr-Cyrl-RS" b="1" dirty="0" smtClean="0"/>
              <a:t>се</a:t>
            </a:r>
            <a:r>
              <a:rPr lang="vi-VN" b="1" dirty="0" smtClean="0"/>
              <a:t>. </a:t>
            </a:r>
            <a:r>
              <a:rPr lang="sr-Cyrl-RS" b="1" dirty="0" smtClean="0"/>
              <a:t>При</a:t>
            </a:r>
            <a:r>
              <a:rPr lang="vi-VN" b="1" dirty="0" smtClean="0"/>
              <a:t> </a:t>
            </a:r>
            <a:r>
              <a:rPr lang="sr-Cyrl-RS" b="1" dirty="0" smtClean="0"/>
              <a:t>поврату</a:t>
            </a:r>
            <a:r>
              <a:rPr lang="vi-VN" b="1" dirty="0" smtClean="0"/>
              <a:t> </a:t>
            </a:r>
            <a:r>
              <a:rPr lang="sr-Cyrl-RS" b="1" dirty="0" smtClean="0"/>
              <a:t>електрона</a:t>
            </a:r>
            <a:r>
              <a:rPr lang="vi-VN" b="1" dirty="0" smtClean="0"/>
              <a:t> </a:t>
            </a:r>
            <a:r>
              <a:rPr lang="sr-Cyrl-RS" b="1" dirty="0" smtClean="0"/>
              <a:t>на</a:t>
            </a:r>
            <a:r>
              <a:rPr lang="vi-VN" b="1" dirty="0" smtClean="0"/>
              <a:t> </a:t>
            </a:r>
            <a:r>
              <a:rPr lang="sr-Cyrl-RS" b="1" dirty="0" smtClean="0"/>
              <a:t>нижи</a:t>
            </a:r>
            <a:r>
              <a:rPr lang="vi-VN" b="1" dirty="0" smtClean="0"/>
              <a:t> </a:t>
            </a:r>
            <a:r>
              <a:rPr lang="sr-Cyrl-RS" b="1" dirty="0" smtClean="0"/>
              <a:t>Е</a:t>
            </a:r>
            <a:r>
              <a:rPr lang="vi-VN" b="1" dirty="0" smtClean="0"/>
              <a:t>-</a:t>
            </a:r>
            <a:r>
              <a:rPr lang="sr-Cyrl-RS" b="1" dirty="0" smtClean="0"/>
              <a:t>ниво</a:t>
            </a:r>
            <a:r>
              <a:rPr lang="vi-VN" b="1" dirty="0" smtClean="0"/>
              <a:t> </a:t>
            </a:r>
            <a:r>
              <a:rPr lang="sr-Cyrl-RS" b="1" dirty="0" smtClean="0"/>
              <a:t>он</a:t>
            </a:r>
            <a:r>
              <a:rPr lang="vi-VN" b="1" dirty="0" smtClean="0"/>
              <a:t> </a:t>
            </a:r>
            <a:r>
              <a:rPr lang="sr-Cyrl-RS" b="1" dirty="0" smtClean="0"/>
              <a:t>емитује</a:t>
            </a:r>
            <a:r>
              <a:rPr lang="vi-VN" b="1" dirty="0" smtClean="0"/>
              <a:t> </a:t>
            </a:r>
            <a:r>
              <a:rPr lang="sr-Cyrl-RS" b="1" dirty="0" smtClean="0"/>
              <a:t>светлост</a:t>
            </a:r>
            <a:r>
              <a:rPr lang="vi-VN" b="1" dirty="0" smtClean="0"/>
              <a:t> </a:t>
            </a:r>
            <a:r>
              <a:rPr lang="sr-Cyrl-RS" b="1" dirty="0" smtClean="0"/>
              <a:t>у</a:t>
            </a:r>
            <a:r>
              <a:rPr lang="vi-VN" b="1" dirty="0" smtClean="0"/>
              <a:t> </a:t>
            </a:r>
            <a:r>
              <a:rPr lang="sr-Cyrl-RS" b="1" dirty="0" smtClean="0"/>
              <a:t>виду</a:t>
            </a:r>
            <a:r>
              <a:rPr lang="vi-VN" b="1" dirty="0" smtClean="0"/>
              <a:t> </a:t>
            </a:r>
            <a:r>
              <a:rPr lang="sr-Cyrl-RS" b="1" dirty="0" smtClean="0"/>
              <a:t>квантова</a:t>
            </a:r>
            <a:r>
              <a:rPr lang="vi-VN" b="1" dirty="0" smtClean="0"/>
              <a:t> (</a:t>
            </a:r>
            <a:r>
              <a:rPr lang="sr-Cyrl-RS" b="1" dirty="0" smtClean="0"/>
              <a:t>најмањи</a:t>
            </a:r>
            <a:r>
              <a:rPr lang="vi-VN" b="1" dirty="0" smtClean="0"/>
              <a:t> </a:t>
            </a:r>
            <a:r>
              <a:rPr lang="sr-Cyrl-RS" b="1" dirty="0" smtClean="0"/>
              <a:t>пакетићи</a:t>
            </a:r>
            <a:r>
              <a:rPr lang="vi-VN" b="1" dirty="0" smtClean="0"/>
              <a:t> </a:t>
            </a:r>
            <a:r>
              <a:rPr lang="sr-Cyrl-RS" b="1" dirty="0" smtClean="0"/>
              <a:t>Е</a:t>
            </a:r>
            <a:r>
              <a:rPr lang="vi-VN" b="1" dirty="0" smtClean="0"/>
              <a:t>).</a:t>
            </a:r>
            <a:endParaRPr lang="vi-VN" b="1" dirty="0"/>
          </a:p>
        </p:txBody>
      </p:sp>
      <p:pic>
        <p:nvPicPr>
          <p:cNvPr id="130050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751" y="2289648"/>
            <a:ext cx="6780849" cy="4244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3825" y="176243"/>
            <a:ext cx="9020175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sr-Cyrl-RS" sz="1700" b="1" dirty="0" smtClean="0"/>
              <a:t>Таласно</a:t>
            </a:r>
            <a:r>
              <a:rPr lang="vi-VN" sz="1700" b="1" dirty="0" smtClean="0"/>
              <a:t>-</a:t>
            </a:r>
            <a:r>
              <a:rPr lang="sr-Cyrl-RS" sz="1700" b="1" dirty="0" smtClean="0"/>
              <a:t>механички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модел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атома</a:t>
            </a:r>
            <a:r>
              <a:rPr lang="vi-VN" sz="1700" b="1" dirty="0" smtClean="0"/>
              <a:t> </a:t>
            </a:r>
            <a:r>
              <a:rPr lang="vi-VN" sz="1700" dirty="0" smtClean="0"/>
              <a:t>(</a:t>
            </a:r>
            <a:r>
              <a:rPr lang="sr-Cyrl-RS" sz="1700" dirty="0" smtClean="0"/>
              <a:t>данашњи</a:t>
            </a:r>
            <a:r>
              <a:rPr lang="vi-VN" sz="1700" dirty="0" smtClean="0"/>
              <a:t>)</a:t>
            </a:r>
            <a:r>
              <a:rPr lang="en-US" sz="1700" b="1" dirty="0" smtClean="0"/>
              <a:t> </a:t>
            </a:r>
            <a:r>
              <a:rPr lang="en-US" sz="1700" dirty="0" err="1" smtClean="0"/>
              <a:t>Данашњи</a:t>
            </a:r>
            <a:r>
              <a:rPr lang="en-US" sz="1700" dirty="0" smtClean="0"/>
              <a:t> </a:t>
            </a:r>
            <a:r>
              <a:rPr lang="en-US" sz="1700" dirty="0" err="1" smtClean="0"/>
              <a:t>модел</a:t>
            </a:r>
            <a:r>
              <a:rPr lang="en-US" sz="1700" dirty="0" smtClean="0"/>
              <a:t> </a:t>
            </a:r>
            <a:r>
              <a:rPr lang="en-US" sz="1700" dirty="0" err="1" smtClean="0"/>
              <a:t>атома</a:t>
            </a:r>
            <a:r>
              <a:rPr lang="en-US" sz="1700" dirty="0" smtClean="0"/>
              <a:t> </a:t>
            </a:r>
            <a:r>
              <a:rPr lang="en-US" sz="1700" dirty="0" err="1" smtClean="0"/>
              <a:t>називамо</a:t>
            </a:r>
            <a:r>
              <a:rPr lang="en-US" sz="1700" dirty="0" smtClean="0"/>
              <a:t> </a:t>
            </a:r>
            <a:r>
              <a:rPr lang="en-US" sz="1700" dirty="0" err="1" smtClean="0"/>
              <a:t>квантно-механички</a:t>
            </a:r>
            <a:r>
              <a:rPr lang="en-US" sz="1700" dirty="0" smtClean="0"/>
              <a:t> </a:t>
            </a:r>
            <a:r>
              <a:rPr lang="en-US" sz="1700" dirty="0" err="1" smtClean="0"/>
              <a:t>модел</a:t>
            </a:r>
            <a:r>
              <a:rPr lang="en-US" sz="1700" dirty="0" smtClean="0"/>
              <a:t>, </a:t>
            </a:r>
            <a:r>
              <a:rPr lang="en-US" sz="1700" dirty="0" err="1" smtClean="0"/>
              <a:t>јер</a:t>
            </a:r>
            <a:r>
              <a:rPr lang="en-US" sz="1700" dirty="0" smtClean="0"/>
              <a:t> </a:t>
            </a:r>
            <a:r>
              <a:rPr lang="en-US" sz="1700" dirty="0" err="1" smtClean="0"/>
              <a:t>је</a:t>
            </a:r>
            <a:r>
              <a:rPr lang="en-US" sz="1700" dirty="0" smtClean="0"/>
              <a:t> с </a:t>
            </a:r>
            <a:r>
              <a:rPr lang="en-US" sz="1700" dirty="0" err="1" smtClean="0"/>
              <a:t>временом</a:t>
            </a:r>
            <a:r>
              <a:rPr lang="en-US" sz="1700" dirty="0" smtClean="0"/>
              <a:t> </a:t>
            </a:r>
            <a:r>
              <a:rPr lang="en-US" sz="1700" dirty="0" err="1" smtClean="0"/>
              <a:t>утврђено</a:t>
            </a:r>
            <a:r>
              <a:rPr lang="en-US" sz="1700" dirty="0" smtClean="0"/>
              <a:t> </a:t>
            </a:r>
            <a:r>
              <a:rPr lang="en-US" sz="1700" dirty="0" err="1" smtClean="0"/>
              <a:t>да</a:t>
            </a:r>
            <a:r>
              <a:rPr lang="en-US" sz="1700" dirty="0" smtClean="0"/>
              <a:t> </a:t>
            </a:r>
            <a:r>
              <a:rPr lang="en-US" sz="1700" dirty="0" err="1" smtClean="0"/>
              <a:t>Боров</a:t>
            </a:r>
            <a:r>
              <a:rPr lang="en-US" sz="1700" u="sng" dirty="0" smtClean="0">
                <a:hlinkClick r:id="rId2"/>
              </a:rPr>
              <a:t> </a:t>
            </a:r>
            <a:r>
              <a:rPr lang="en-US" sz="1700" dirty="0" err="1" smtClean="0"/>
              <a:t>модел</a:t>
            </a:r>
            <a:r>
              <a:rPr lang="en-US" sz="1700" dirty="0" smtClean="0"/>
              <a:t> </a:t>
            </a:r>
            <a:r>
              <a:rPr lang="en-US" sz="1700" dirty="0" err="1" smtClean="0"/>
              <a:t>не</a:t>
            </a:r>
            <a:r>
              <a:rPr lang="en-US" sz="1700" dirty="0" smtClean="0"/>
              <a:t> </a:t>
            </a:r>
            <a:r>
              <a:rPr lang="en-US" sz="1700" dirty="0" err="1" smtClean="0"/>
              <a:t>одговара</a:t>
            </a:r>
            <a:r>
              <a:rPr lang="en-US" sz="1700" dirty="0" smtClean="0"/>
              <a:t> </a:t>
            </a:r>
            <a:r>
              <a:rPr lang="en-US" sz="1700" dirty="0" err="1" smtClean="0"/>
              <a:t>баш</a:t>
            </a:r>
            <a:r>
              <a:rPr lang="en-US" sz="1700" dirty="0" smtClean="0"/>
              <a:t> </a:t>
            </a:r>
            <a:r>
              <a:rPr lang="en-US" sz="1700" dirty="0" err="1" smtClean="0"/>
              <a:t>најбоље</a:t>
            </a:r>
            <a:r>
              <a:rPr lang="en-US" sz="1700" dirty="0" smtClean="0"/>
              <a:t> </a:t>
            </a:r>
            <a:r>
              <a:rPr lang="en-US" sz="1700" dirty="0" err="1" smtClean="0"/>
              <a:t>експериментима</a:t>
            </a:r>
            <a:r>
              <a:rPr lang="en-US" sz="1700" dirty="0" smtClean="0"/>
              <a:t>, </a:t>
            </a:r>
            <a:r>
              <a:rPr lang="en-US" sz="1700" dirty="0" err="1" smtClean="0"/>
              <a:t>да</a:t>
            </a:r>
            <a:r>
              <a:rPr lang="en-US" sz="1700" dirty="0" smtClean="0"/>
              <a:t> </a:t>
            </a:r>
            <a:r>
              <a:rPr lang="en-US" sz="1700" dirty="0" err="1" smtClean="0"/>
              <a:t>електрони</a:t>
            </a:r>
            <a:r>
              <a:rPr lang="en-US" sz="1700" dirty="0" smtClean="0"/>
              <a:t> </a:t>
            </a:r>
            <a:r>
              <a:rPr lang="en-US" sz="1700" dirty="0" err="1" smtClean="0"/>
              <a:t>не</a:t>
            </a:r>
            <a:r>
              <a:rPr lang="en-US" sz="1700" dirty="0" smtClean="0"/>
              <a:t> </a:t>
            </a:r>
            <a:r>
              <a:rPr lang="en-US" sz="1700" dirty="0" err="1" smtClean="0"/>
              <a:t>круже</a:t>
            </a:r>
            <a:r>
              <a:rPr lang="en-US" sz="1700" dirty="0" smtClean="0"/>
              <a:t> </a:t>
            </a:r>
            <a:r>
              <a:rPr lang="en-US" sz="1700" dirty="0" err="1" smtClean="0"/>
              <a:t>баш</a:t>
            </a:r>
            <a:r>
              <a:rPr lang="en-US" sz="1700" dirty="0" smtClean="0"/>
              <a:t> </a:t>
            </a:r>
            <a:r>
              <a:rPr lang="en-US" sz="1700" dirty="0" err="1" smtClean="0"/>
              <a:t>по</a:t>
            </a:r>
            <a:r>
              <a:rPr lang="en-US" sz="1700" dirty="0" smtClean="0"/>
              <a:t> </a:t>
            </a:r>
            <a:r>
              <a:rPr lang="en-US" sz="1700" dirty="0" err="1" smtClean="0"/>
              <a:t>кружницама</a:t>
            </a:r>
            <a:r>
              <a:rPr lang="en-US" sz="1700" dirty="0" smtClean="0"/>
              <a:t>, </a:t>
            </a:r>
            <a:r>
              <a:rPr lang="en-US" sz="1700" dirty="0" err="1" smtClean="0"/>
              <a:t>него</a:t>
            </a:r>
            <a:r>
              <a:rPr lang="en-US" sz="1700" dirty="0" smtClean="0"/>
              <a:t> </a:t>
            </a:r>
            <a:r>
              <a:rPr lang="en-US" sz="1700" dirty="0" err="1" smtClean="0"/>
              <a:t>слике</a:t>
            </a:r>
            <a:r>
              <a:rPr lang="en-US" sz="1700" dirty="0" smtClean="0"/>
              <a:t> </a:t>
            </a:r>
            <a:r>
              <a:rPr lang="en-US" sz="1700" dirty="0" err="1" smtClean="0"/>
              <a:t>доступне</a:t>
            </a:r>
            <a:r>
              <a:rPr lang="en-US" sz="1700" dirty="0" smtClean="0"/>
              <a:t> </a:t>
            </a:r>
            <a:r>
              <a:rPr lang="en-US" sz="1700" dirty="0" err="1" smtClean="0"/>
              <a:t>помоћу</a:t>
            </a:r>
            <a:r>
              <a:rPr lang="en-US" sz="1700" dirty="0" smtClean="0"/>
              <a:t> </a:t>
            </a:r>
            <a:r>
              <a:rPr lang="en-US" sz="1700" dirty="0" err="1" smtClean="0"/>
              <a:t>електронских</a:t>
            </a:r>
            <a:r>
              <a:rPr lang="en-US" sz="1700" dirty="0" smtClean="0"/>
              <a:t> </a:t>
            </a:r>
            <a:r>
              <a:rPr lang="en-US" sz="1700" dirty="0" err="1" smtClean="0"/>
              <a:t>микроскопа</a:t>
            </a:r>
            <a:r>
              <a:rPr lang="en-US" sz="1700" dirty="0" smtClean="0"/>
              <a:t> </a:t>
            </a:r>
            <a:r>
              <a:rPr lang="en-US" sz="1700" dirty="0" err="1" smtClean="0"/>
              <a:t>приказују</a:t>
            </a:r>
            <a:r>
              <a:rPr lang="en-US" sz="1700" dirty="0" smtClean="0"/>
              <a:t> </a:t>
            </a:r>
            <a:r>
              <a:rPr lang="en-US" sz="1700" dirty="0" err="1" smtClean="0"/>
              <a:t>електронске</a:t>
            </a:r>
            <a:r>
              <a:rPr lang="en-US" sz="1700" dirty="0" smtClean="0"/>
              <a:t> </a:t>
            </a:r>
            <a:r>
              <a:rPr lang="en-US" sz="1700" dirty="0" err="1" smtClean="0"/>
              <a:t>облаке</a:t>
            </a:r>
            <a:endParaRPr lang="sr-Cyrl-RS" sz="1700" dirty="0" smtClean="0"/>
          </a:p>
          <a:p>
            <a:endParaRPr lang="sr-Cyrl-RS" sz="1700" b="1" dirty="0" smtClean="0"/>
          </a:p>
          <a:p>
            <a:r>
              <a:rPr lang="sr-Cyrl-RS" sz="1700" b="1" dirty="0" smtClean="0"/>
              <a:t>Луј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де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Брољи</a:t>
            </a:r>
            <a:r>
              <a:rPr lang="vi-VN" sz="1700" b="1" dirty="0" smtClean="0"/>
              <a:t> – </a:t>
            </a:r>
            <a:r>
              <a:rPr lang="sr-Cyrl-RS" sz="1700" b="1" dirty="0" smtClean="0"/>
              <a:t>Електрон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се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понаша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као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честица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као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талас</a:t>
            </a:r>
            <a:r>
              <a:rPr lang="vi-VN" sz="1700" b="1" dirty="0" smtClean="0"/>
              <a:t>, </a:t>
            </a:r>
            <a:r>
              <a:rPr lang="sr-Cyrl-RS" sz="1700" b="1" dirty="0" smtClean="0"/>
              <a:t>има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дуалну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природу</a:t>
            </a:r>
          </a:p>
          <a:p>
            <a:endParaRPr lang="vi-VN" sz="1700" b="1" dirty="0" smtClean="0"/>
          </a:p>
          <a:p>
            <a:r>
              <a:rPr lang="sr-Cyrl-RS" sz="1700" b="1" dirty="0" smtClean="0"/>
              <a:t>Хајзенбергов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принцип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неодређености</a:t>
            </a:r>
            <a:r>
              <a:rPr lang="vi-VN" sz="1700" b="1" dirty="0" smtClean="0"/>
              <a:t> – </a:t>
            </a:r>
            <a:r>
              <a:rPr lang="sr-Cyrl-RS" sz="1700" b="1" dirty="0" smtClean="0"/>
              <a:t>Не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можемо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истовремено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одредити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положај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импулс електрона</a:t>
            </a:r>
            <a:r>
              <a:rPr lang="vi-VN" sz="1700" b="1" dirty="0" smtClean="0"/>
              <a:t>, </a:t>
            </a:r>
            <a:r>
              <a:rPr lang="sr-Cyrl-RS" sz="1700" b="1" dirty="0" smtClean="0"/>
              <a:t>већ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говоримо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о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могућности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налажења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електрона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у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неком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делу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простора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око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атомског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језгра</a:t>
            </a:r>
          </a:p>
          <a:p>
            <a:r>
              <a:rPr lang="vi-VN" sz="1700" dirty="0" smtClean="0"/>
              <a:t> </a:t>
            </a:r>
          </a:p>
          <a:p>
            <a:r>
              <a:rPr lang="sr-Cyrl-RS" sz="1700" b="1" dirty="0" smtClean="0"/>
              <a:t>КВАНТНИ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БРОЈЕВИ</a:t>
            </a:r>
            <a:endParaRPr lang="vi-VN" sz="1700" b="1" dirty="0" smtClean="0"/>
          </a:p>
          <a:p>
            <a:pPr>
              <a:buFont typeface="Wingdings" pitchFamily="2" charset="2"/>
              <a:buChar char="v"/>
            </a:pPr>
            <a:r>
              <a:rPr lang="sr-Cyrl-RS" sz="1700" b="1" dirty="0" smtClean="0"/>
              <a:t>главни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квантни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број</a:t>
            </a:r>
            <a:r>
              <a:rPr lang="vi-VN" sz="1700" b="1" dirty="0" smtClean="0"/>
              <a:t> (n) – </a:t>
            </a:r>
            <a:r>
              <a:rPr lang="sr-Cyrl-RS" sz="1700" b="1" dirty="0" smtClean="0"/>
              <a:t>вредност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је</a:t>
            </a:r>
            <a:r>
              <a:rPr lang="vi-VN" sz="1700" b="1" dirty="0" smtClean="0"/>
              <a:t> n∈[1, 7]; </a:t>
            </a:r>
            <a:r>
              <a:rPr lang="sr-Cyrl-RS" sz="1700" b="1" dirty="0" smtClean="0"/>
              <a:t>одређује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главне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енергетске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нивое</a:t>
            </a:r>
          </a:p>
          <a:p>
            <a:pPr>
              <a:buFont typeface="Wingdings" pitchFamily="2" charset="2"/>
              <a:buChar char="v"/>
            </a:pPr>
            <a:endParaRPr lang="vi-VN" sz="1700" b="1" dirty="0" smtClean="0"/>
          </a:p>
          <a:p>
            <a:pPr>
              <a:buFont typeface="Wingdings" pitchFamily="2" charset="2"/>
              <a:buChar char="v"/>
            </a:pPr>
            <a:r>
              <a:rPr lang="sr-Cyrl-RS" sz="1700" b="1" dirty="0" smtClean="0"/>
              <a:t>споредни</a:t>
            </a:r>
            <a:r>
              <a:rPr lang="vi-VN" sz="1700" b="1" dirty="0" smtClean="0"/>
              <a:t> (</a:t>
            </a:r>
            <a:r>
              <a:rPr lang="sr-Cyrl-RS" sz="1700" b="1" dirty="0" smtClean="0"/>
              <a:t>орбитални</a:t>
            </a:r>
            <a:r>
              <a:rPr lang="vi-VN" sz="1700" b="1" dirty="0" smtClean="0"/>
              <a:t>) </a:t>
            </a:r>
            <a:r>
              <a:rPr lang="sr-Cyrl-RS" sz="1700" b="1" dirty="0" smtClean="0"/>
              <a:t>квантни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број</a:t>
            </a:r>
            <a:r>
              <a:rPr lang="vi-VN" sz="1700" b="1" dirty="0" smtClean="0"/>
              <a:t> (l) – </a:t>
            </a:r>
            <a:r>
              <a:rPr lang="sr-Cyrl-RS" sz="1700" b="1" dirty="0" smtClean="0"/>
              <a:t>вредност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је</a:t>
            </a:r>
            <a:r>
              <a:rPr lang="vi-VN" sz="1700" b="1" dirty="0" smtClean="0"/>
              <a:t> l∈[0, n-1]; </a:t>
            </a:r>
            <a:r>
              <a:rPr lang="sr-Cyrl-RS" sz="1700" b="1" dirty="0" smtClean="0"/>
              <a:t>одређује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број</a:t>
            </a:r>
            <a:r>
              <a:rPr lang="vi-VN" sz="1700" b="1" dirty="0" smtClean="0"/>
              <a:t> </a:t>
            </a:r>
            <a:endParaRPr lang="sr-Cyrl-RS" sz="1700" b="1" dirty="0" smtClean="0"/>
          </a:p>
          <a:p>
            <a:r>
              <a:rPr lang="sr-Cyrl-RS" sz="1700" b="1" dirty="0" smtClean="0"/>
              <a:t>поднивоа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у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једном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главном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Е</a:t>
            </a:r>
            <a:r>
              <a:rPr lang="vi-VN" sz="1700" b="1" dirty="0" smtClean="0"/>
              <a:t>-</a:t>
            </a:r>
            <a:r>
              <a:rPr lang="sr-Cyrl-RS" sz="1700" b="1" dirty="0" smtClean="0"/>
              <a:t>нивоу</a:t>
            </a:r>
            <a:r>
              <a:rPr lang="vi-VN" sz="1700" b="1" dirty="0" smtClean="0"/>
              <a:t>, </a:t>
            </a:r>
            <a:r>
              <a:rPr lang="sr-Cyrl-RS" sz="1700" b="1" dirty="0" smtClean="0"/>
              <a:t>такође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одређује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облик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орбитале</a:t>
            </a:r>
          </a:p>
          <a:p>
            <a:endParaRPr lang="vi-VN" sz="1700" b="1" dirty="0" smtClean="0"/>
          </a:p>
          <a:p>
            <a:pPr>
              <a:buFont typeface="Wingdings" pitchFamily="2" charset="2"/>
              <a:buChar char="v"/>
            </a:pPr>
            <a:r>
              <a:rPr lang="sr-Cyrl-RS" sz="1700" b="1" dirty="0" smtClean="0"/>
              <a:t>магнетни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квантни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број</a:t>
            </a:r>
            <a:r>
              <a:rPr lang="vi-VN" sz="1700" b="1" dirty="0" smtClean="0"/>
              <a:t> (ml) – </a:t>
            </a:r>
            <a:r>
              <a:rPr lang="sr-Cyrl-RS" sz="1700" b="1" dirty="0" smtClean="0"/>
              <a:t>вредност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је</a:t>
            </a:r>
            <a:r>
              <a:rPr lang="vi-VN" sz="1700" b="1" dirty="0" smtClean="0"/>
              <a:t> ml∈ [-l, +l]; </a:t>
            </a:r>
            <a:r>
              <a:rPr lang="sr-Cyrl-RS" sz="1700" b="1" dirty="0" smtClean="0"/>
              <a:t>одређује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просторну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орјентацију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орбитала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њихов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број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у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поднивоима</a:t>
            </a:r>
          </a:p>
          <a:p>
            <a:pPr>
              <a:buFont typeface="Wingdings" pitchFamily="2" charset="2"/>
              <a:buChar char="v"/>
            </a:pPr>
            <a:endParaRPr lang="vi-VN" sz="1700" b="1" dirty="0" smtClean="0"/>
          </a:p>
          <a:p>
            <a:pPr>
              <a:buFont typeface="Wingdings" pitchFamily="2" charset="2"/>
              <a:buChar char="v"/>
            </a:pPr>
            <a:r>
              <a:rPr lang="sr-Cyrl-RS" sz="1700" b="1" dirty="0" smtClean="0"/>
              <a:t>спински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квантни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број</a:t>
            </a:r>
            <a:r>
              <a:rPr lang="vi-VN" sz="1700" b="1" dirty="0" smtClean="0"/>
              <a:t> (ms) – </a:t>
            </a:r>
            <a:r>
              <a:rPr lang="sr-Cyrl-RS" sz="1700" b="1" dirty="0" smtClean="0"/>
              <a:t>вредност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је</a:t>
            </a:r>
            <a:r>
              <a:rPr lang="vi-VN" sz="1700" b="1" dirty="0" smtClean="0"/>
              <a:t> ±½</a:t>
            </a:r>
            <a:endParaRPr lang="sr-Cyrl-RS" sz="1700" b="1" dirty="0" smtClean="0"/>
          </a:p>
          <a:p>
            <a:pPr>
              <a:buFont typeface="Wingdings" pitchFamily="2" charset="2"/>
              <a:buChar char="v"/>
            </a:pPr>
            <a:endParaRPr lang="vi-VN" sz="1700" b="1" dirty="0" smtClean="0"/>
          </a:p>
          <a:p>
            <a:r>
              <a:rPr lang="sr-Cyrl-RS" sz="1700" b="1" dirty="0" smtClean="0"/>
              <a:t>Орбитала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је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део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простора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око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језгра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у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којем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је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вероватноћа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налажења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електрона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највећ</a:t>
            </a:r>
            <a:r>
              <a:rPr lang="vi-VN" sz="1700" b="1" dirty="0" smtClean="0"/>
              <a:t>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44" name="AutoShape 40" descr="l"/>
          <p:cNvSpPr>
            <a:spLocks noChangeAspect="1" noChangeArrowheads="1"/>
          </p:cNvSpPr>
          <p:nvPr/>
        </p:nvSpPr>
        <p:spPr bwMode="auto">
          <a:xfrm>
            <a:off x="6154738" y="374650"/>
            <a:ext cx="47625" cy="123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45" name="AutoShape 41" descr="m_{l}"/>
          <p:cNvSpPr>
            <a:spLocks noChangeAspect="1" noChangeArrowheads="1"/>
          </p:cNvSpPr>
          <p:nvPr/>
        </p:nvSpPr>
        <p:spPr bwMode="auto">
          <a:xfrm>
            <a:off x="-5397500" y="649288"/>
            <a:ext cx="190500" cy="104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3946" name="Picture 42" descr="http://fizis.rs/wp-content/uploads/2017/12/elektronski-oblik-verovatnoc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2650" y="5448300"/>
            <a:ext cx="4972050" cy="1285875"/>
          </a:xfrm>
          <a:prstGeom prst="rect">
            <a:avLst/>
          </a:prstGeom>
          <a:noFill/>
        </p:spPr>
      </p:pic>
      <p:sp>
        <p:nvSpPr>
          <p:cNvPr id="54" name="TextBox 53"/>
          <p:cNvSpPr txBox="1"/>
          <p:nvPr/>
        </p:nvSpPr>
        <p:spPr>
          <a:xfrm>
            <a:off x="228600" y="142875"/>
            <a:ext cx="859155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 err="1" smtClean="0"/>
              <a:t>Квантни</a:t>
            </a:r>
            <a:r>
              <a:rPr lang="en-US" b="1" dirty="0" smtClean="0"/>
              <a:t> </a:t>
            </a:r>
            <a:r>
              <a:rPr lang="en-US" b="1" dirty="0" err="1" smtClean="0"/>
              <a:t>електронски</a:t>
            </a:r>
            <a:r>
              <a:rPr lang="en-US" b="1" dirty="0" smtClean="0"/>
              <a:t> </a:t>
            </a:r>
            <a:r>
              <a:rPr lang="en-US" b="1" dirty="0" err="1" smtClean="0"/>
              <a:t>облак</a:t>
            </a:r>
            <a:endParaRPr lang="sr-Cyrl-RS" b="1" dirty="0" smtClean="0"/>
          </a:p>
          <a:p>
            <a:pPr lvl="0" algn="ctr"/>
            <a:endParaRPr lang="en-US" b="1" dirty="0" smtClean="0"/>
          </a:p>
          <a:p>
            <a:pPr lvl="0" algn="just" eaLnBrk="0" hangingPunct="0"/>
            <a:r>
              <a:rPr lang="en-US" dirty="0" smtClean="0"/>
              <a:t>У </a:t>
            </a:r>
            <a:r>
              <a:rPr lang="en-US" dirty="0" err="1" smtClean="0"/>
              <a:t>квантној</a:t>
            </a:r>
            <a:r>
              <a:rPr lang="en-US" dirty="0" smtClean="0"/>
              <a:t> </a:t>
            </a:r>
            <a:r>
              <a:rPr lang="en-US" dirty="0" err="1" smtClean="0"/>
              <a:t>теорији</a:t>
            </a:r>
            <a:r>
              <a:rPr lang="en-US" dirty="0" smtClean="0"/>
              <a:t> </a:t>
            </a:r>
            <a:r>
              <a:rPr lang="en-US" dirty="0" err="1" smtClean="0"/>
              <a:t>електрон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често</a:t>
            </a:r>
            <a:r>
              <a:rPr lang="en-US" dirty="0" smtClean="0"/>
              <a:t> </a:t>
            </a:r>
            <a:r>
              <a:rPr lang="en-US" dirty="0" err="1" smtClean="0"/>
              <a:t>представља</a:t>
            </a:r>
            <a:r>
              <a:rPr lang="en-US" dirty="0" smtClean="0"/>
              <a:t> </a:t>
            </a:r>
            <a:r>
              <a:rPr lang="en-US" dirty="0" err="1" smtClean="0"/>
              <a:t>електронским</a:t>
            </a:r>
            <a:r>
              <a:rPr lang="en-US" dirty="0" smtClean="0"/>
              <a:t> </a:t>
            </a:r>
            <a:r>
              <a:rPr lang="en-US" dirty="0" err="1" smtClean="0"/>
              <a:t>квантним</a:t>
            </a:r>
            <a:r>
              <a:rPr lang="en-US" dirty="0" smtClean="0"/>
              <a:t> </a:t>
            </a:r>
            <a:r>
              <a:rPr lang="en-US" dirty="0" err="1" smtClean="0"/>
              <a:t>облаком</a:t>
            </a:r>
            <a:r>
              <a:rPr lang="en-U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представља</a:t>
            </a:r>
            <a:r>
              <a:rPr lang="en-US" dirty="0" smtClean="0"/>
              <a:t> </a:t>
            </a:r>
            <a:r>
              <a:rPr lang="en-US" dirty="0" err="1" smtClean="0"/>
              <a:t>расподелу</a:t>
            </a:r>
            <a:r>
              <a:rPr lang="en-US" dirty="0" smtClean="0"/>
              <a:t> </a:t>
            </a:r>
            <a:r>
              <a:rPr lang="en-US" dirty="0" err="1" smtClean="0"/>
              <a:t>густине</a:t>
            </a:r>
            <a:r>
              <a:rPr lang="en-US" dirty="0" smtClean="0"/>
              <a:t> </a:t>
            </a:r>
            <a:r>
              <a:rPr lang="en-US" dirty="0" err="1" smtClean="0"/>
              <a:t>вероватноће</a:t>
            </a:r>
            <a:r>
              <a:rPr lang="en-US" dirty="0" smtClean="0"/>
              <a:t> </a:t>
            </a:r>
            <a:r>
              <a:rPr lang="en-US" dirty="0" err="1" smtClean="0"/>
              <a:t>налажења</a:t>
            </a:r>
            <a:r>
              <a:rPr lang="en-US" dirty="0" smtClean="0"/>
              <a:t> </a:t>
            </a:r>
            <a:r>
              <a:rPr lang="en-US" dirty="0" err="1" smtClean="0"/>
              <a:t>електрона</a:t>
            </a:r>
            <a:r>
              <a:rPr lang="en-US" dirty="0" smtClean="0"/>
              <a:t> у </a:t>
            </a:r>
            <a:r>
              <a:rPr lang="en-US" dirty="0" err="1" smtClean="0"/>
              <a:t>одређеном</a:t>
            </a:r>
            <a:r>
              <a:rPr lang="en-US" dirty="0" smtClean="0"/>
              <a:t> </a:t>
            </a:r>
            <a:r>
              <a:rPr lang="en-US" dirty="0" err="1" smtClean="0"/>
              <a:t>делу</a:t>
            </a:r>
            <a:r>
              <a:rPr lang="en-US" dirty="0" smtClean="0"/>
              <a:t> </a:t>
            </a:r>
            <a:r>
              <a:rPr lang="en-US" dirty="0" err="1" smtClean="0"/>
              <a:t>простора</a:t>
            </a:r>
            <a:r>
              <a:rPr lang="en-US" dirty="0" smtClean="0"/>
              <a:t> </a:t>
            </a:r>
            <a:r>
              <a:rPr lang="en-US" dirty="0" err="1" smtClean="0"/>
              <a:t>око</a:t>
            </a:r>
            <a:r>
              <a:rPr lang="en-US" dirty="0" smtClean="0"/>
              <a:t> </a:t>
            </a:r>
            <a:r>
              <a:rPr lang="en-US" dirty="0" err="1" smtClean="0"/>
              <a:t>језгра</a:t>
            </a:r>
            <a:r>
              <a:rPr lang="en-US" dirty="0" smtClean="0"/>
              <a:t>.</a:t>
            </a:r>
          </a:p>
          <a:p>
            <a:pPr lvl="0" algn="just" eaLnBrk="0" hangingPunct="0"/>
            <a:r>
              <a:rPr lang="en-US" dirty="0" err="1" smtClean="0"/>
              <a:t>Применом</a:t>
            </a:r>
            <a:r>
              <a:rPr lang="en-US" dirty="0" smtClean="0"/>
              <a:t> </a:t>
            </a:r>
            <a:r>
              <a:rPr lang="en-US" dirty="0" err="1" smtClean="0"/>
              <a:t>Хајзенбергове</a:t>
            </a:r>
            <a:r>
              <a:rPr lang="en-US" dirty="0" smtClean="0"/>
              <a:t> </a:t>
            </a:r>
            <a:r>
              <a:rPr lang="en-US" dirty="0" err="1" smtClean="0"/>
              <a:t>релације</a:t>
            </a:r>
            <a:r>
              <a:rPr lang="en-US" dirty="0" smtClean="0"/>
              <a:t> </a:t>
            </a:r>
            <a:r>
              <a:rPr lang="en-US" dirty="0" err="1" smtClean="0"/>
              <a:t>неодређености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опис</a:t>
            </a:r>
            <a:r>
              <a:rPr lang="en-US" dirty="0" smtClean="0"/>
              <a:t> </a:t>
            </a:r>
            <a:r>
              <a:rPr lang="en-US" dirty="0" err="1" smtClean="0"/>
              <a:t>стања</a:t>
            </a:r>
            <a:r>
              <a:rPr lang="en-US" dirty="0" smtClean="0"/>
              <a:t> </a:t>
            </a:r>
            <a:r>
              <a:rPr lang="en-US" dirty="0" err="1" smtClean="0"/>
              <a:t>електрона</a:t>
            </a:r>
            <a:r>
              <a:rPr lang="en-US" dirty="0" smtClean="0"/>
              <a:t> у </a:t>
            </a:r>
            <a:r>
              <a:rPr lang="en-US" dirty="0" err="1" smtClean="0"/>
              <a:t>атому</a:t>
            </a:r>
            <a:r>
              <a:rPr lang="en-US" dirty="0" smtClean="0"/>
              <a:t>, </a:t>
            </a:r>
            <a:r>
              <a:rPr lang="en-US" dirty="0" err="1" smtClean="0"/>
              <a:t>закључује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електрон</a:t>
            </a:r>
            <a:r>
              <a:rPr lang="en-US" dirty="0" smtClean="0"/>
              <a:t> </a:t>
            </a:r>
            <a:r>
              <a:rPr lang="en-US" dirty="0" err="1" smtClean="0"/>
              <a:t>нема</a:t>
            </a:r>
            <a:r>
              <a:rPr lang="en-US" dirty="0" smtClean="0"/>
              <a:t> </a:t>
            </a:r>
            <a:r>
              <a:rPr lang="en-US" dirty="0" err="1" smtClean="0"/>
              <a:t>познату</a:t>
            </a:r>
            <a:r>
              <a:rPr lang="en-US" dirty="0" smtClean="0"/>
              <a:t> </a:t>
            </a:r>
            <a:r>
              <a:rPr lang="en-US" dirty="0" err="1" smtClean="0"/>
              <a:t>путању</a:t>
            </a:r>
            <a:r>
              <a:rPr lang="en-US" dirty="0" smtClean="0"/>
              <a:t> </a:t>
            </a:r>
            <a:r>
              <a:rPr lang="en-US" dirty="0" err="1" smtClean="0"/>
              <a:t>кретања</a:t>
            </a:r>
            <a:r>
              <a:rPr lang="en-US" dirty="0" smtClean="0"/>
              <a:t> </a:t>
            </a:r>
            <a:r>
              <a:rPr lang="en-US" dirty="0" err="1" smtClean="0"/>
              <a:t>јер</a:t>
            </a:r>
            <a:r>
              <a:rPr lang="en-US" dirty="0" smtClean="0"/>
              <a:t> </a:t>
            </a:r>
            <a:r>
              <a:rPr lang="en-US" dirty="0" err="1" smtClean="0"/>
              <a:t>би</a:t>
            </a:r>
            <a:r>
              <a:rPr lang="en-US" dirty="0" smtClean="0"/>
              <a:t> </a:t>
            </a:r>
            <a:r>
              <a:rPr lang="en-US" dirty="0" err="1" smtClean="0"/>
              <a:t>то</a:t>
            </a:r>
            <a:r>
              <a:rPr lang="en-US" dirty="0" smtClean="0"/>
              <a:t> </a:t>
            </a:r>
            <a:r>
              <a:rPr lang="en-US" dirty="0" err="1" smtClean="0"/>
              <a:t>значило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неодређеност</a:t>
            </a:r>
            <a:r>
              <a:rPr lang="en-US" dirty="0" smtClean="0"/>
              <a:t> </a:t>
            </a:r>
            <a:r>
              <a:rPr lang="en-US" dirty="0" err="1" smtClean="0"/>
              <a:t>положаја</a:t>
            </a:r>
            <a:r>
              <a:rPr lang="en-US" dirty="0" smtClean="0"/>
              <a:t> </a:t>
            </a:r>
            <a:r>
              <a:rPr lang="en-US" dirty="0" err="1" smtClean="0"/>
              <a:t>електрона</a:t>
            </a:r>
            <a:r>
              <a:rPr lang="en-US" dirty="0" smtClean="0"/>
              <a:t> </a:t>
            </a:r>
            <a:r>
              <a:rPr lang="en-US" dirty="0" err="1" smtClean="0"/>
              <a:t>једнака</a:t>
            </a:r>
            <a:r>
              <a:rPr lang="en-US" dirty="0" smtClean="0"/>
              <a:t> </a:t>
            </a:r>
            <a:r>
              <a:rPr lang="en-US" dirty="0" err="1" smtClean="0"/>
              <a:t>нули</a:t>
            </a:r>
            <a:r>
              <a:rPr lang="en-US" dirty="0" smtClean="0"/>
              <a:t>. </a:t>
            </a:r>
            <a:r>
              <a:rPr lang="en-US" dirty="0" err="1" smtClean="0"/>
              <a:t>Ако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неодређеност</a:t>
            </a:r>
            <a:r>
              <a:rPr lang="en-US" dirty="0" smtClean="0"/>
              <a:t> </a:t>
            </a:r>
            <a:r>
              <a:rPr lang="en-US" dirty="0" err="1" smtClean="0"/>
              <a:t>положаја</a:t>
            </a:r>
            <a:r>
              <a:rPr lang="en-US" dirty="0" smtClean="0"/>
              <a:t> </a:t>
            </a:r>
            <a:r>
              <a:rPr lang="en-US" dirty="0" err="1" smtClean="0"/>
              <a:t>једнака</a:t>
            </a:r>
            <a:r>
              <a:rPr lang="en-US" dirty="0" smtClean="0"/>
              <a:t> </a:t>
            </a:r>
            <a:r>
              <a:rPr lang="en-US" dirty="0" err="1" smtClean="0"/>
              <a:t>нули</a:t>
            </a:r>
            <a:r>
              <a:rPr lang="en-US" dirty="0" smtClean="0"/>
              <a:t> </a:t>
            </a:r>
            <a:r>
              <a:rPr lang="en-US" dirty="0" err="1" smtClean="0"/>
              <a:t>неодређеност</a:t>
            </a:r>
            <a:r>
              <a:rPr lang="en-US" dirty="0" smtClean="0"/>
              <a:t> </a:t>
            </a:r>
            <a:r>
              <a:rPr lang="en-US" dirty="0" err="1" smtClean="0"/>
              <a:t>импулса</a:t>
            </a:r>
            <a:r>
              <a:rPr lang="en-US" dirty="0" smtClean="0"/>
              <a:t> </a:t>
            </a:r>
            <a:r>
              <a:rPr lang="en-US" dirty="0" err="1" smtClean="0"/>
              <a:t>би</a:t>
            </a:r>
            <a:r>
              <a:rPr lang="en-US" dirty="0" smtClean="0"/>
              <a:t> </a:t>
            </a:r>
            <a:r>
              <a:rPr lang="en-US" dirty="0" err="1" smtClean="0"/>
              <a:t>тежила</a:t>
            </a:r>
            <a:r>
              <a:rPr lang="en-US" dirty="0" smtClean="0"/>
              <a:t> </a:t>
            </a:r>
            <a:r>
              <a:rPr lang="en-US" dirty="0" err="1" smtClean="0"/>
              <a:t>бесконачности</a:t>
            </a:r>
            <a:r>
              <a:rPr lang="en-US" dirty="0" smtClean="0"/>
              <a:t>. </a:t>
            </a:r>
            <a:r>
              <a:rPr lang="en-US" dirty="0" err="1" smtClean="0"/>
              <a:t>То</a:t>
            </a:r>
            <a:r>
              <a:rPr lang="en-US" dirty="0" smtClean="0"/>
              <a:t> </a:t>
            </a:r>
            <a:r>
              <a:rPr lang="en-US" dirty="0" err="1" smtClean="0"/>
              <a:t>би</a:t>
            </a:r>
            <a:r>
              <a:rPr lang="en-US" dirty="0" smtClean="0"/>
              <a:t> </a:t>
            </a:r>
            <a:r>
              <a:rPr lang="en-US" dirty="0" err="1" smtClean="0"/>
              <a:t>значило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тачно</a:t>
            </a:r>
            <a:r>
              <a:rPr lang="en-US" dirty="0" smtClean="0"/>
              <a:t> </a:t>
            </a:r>
            <a:r>
              <a:rPr lang="en-US" dirty="0" err="1" smtClean="0"/>
              <a:t>знамо</a:t>
            </a:r>
            <a:r>
              <a:rPr lang="en-US" dirty="0" smtClean="0"/>
              <a:t> </a:t>
            </a:r>
            <a:r>
              <a:rPr lang="en-US" dirty="0" err="1" smtClean="0"/>
              <a:t>где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електрон</a:t>
            </a:r>
            <a:r>
              <a:rPr lang="en-US" dirty="0" smtClean="0"/>
              <a:t>, </a:t>
            </a:r>
            <a:r>
              <a:rPr lang="en-US" dirty="0" err="1" smtClean="0"/>
              <a:t>али</a:t>
            </a:r>
            <a:r>
              <a:rPr lang="en-US" dirty="0" smtClean="0"/>
              <a:t> </a:t>
            </a:r>
            <a:r>
              <a:rPr lang="en-US" dirty="0" err="1" smtClean="0"/>
              <a:t>пошто</a:t>
            </a:r>
            <a:r>
              <a:rPr lang="en-US" dirty="0" smtClean="0"/>
              <a:t> </a:t>
            </a:r>
            <a:r>
              <a:rPr lang="en-US" dirty="0" err="1" smtClean="0"/>
              <a:t>му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брзина</a:t>
            </a:r>
            <a:r>
              <a:rPr lang="en-US" dirty="0" smtClean="0"/>
              <a:t> </a:t>
            </a:r>
            <a:r>
              <a:rPr lang="en-US" dirty="0" err="1" smtClean="0"/>
              <a:t>веома</a:t>
            </a:r>
            <a:r>
              <a:rPr lang="en-US" dirty="0" smtClean="0"/>
              <a:t> </a:t>
            </a:r>
            <a:r>
              <a:rPr lang="en-US" dirty="0" err="1" smtClean="0"/>
              <a:t>велика</a:t>
            </a:r>
            <a:r>
              <a:rPr lang="en-US" dirty="0" smtClean="0"/>
              <a:t> </a:t>
            </a:r>
            <a:r>
              <a:rPr lang="en-US" dirty="0" err="1" smtClean="0"/>
              <a:t>он</a:t>
            </a:r>
            <a:r>
              <a:rPr lang="en-US" dirty="0" smtClean="0"/>
              <a:t> </a:t>
            </a:r>
            <a:r>
              <a:rPr lang="en-US" dirty="0" err="1" smtClean="0"/>
              <a:t>тамо</a:t>
            </a:r>
            <a:r>
              <a:rPr lang="en-US" dirty="0" smtClean="0"/>
              <a:t>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може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буде</a:t>
            </a:r>
            <a:r>
              <a:rPr lang="en-US" dirty="0" smtClean="0"/>
              <a:t>.</a:t>
            </a:r>
          </a:p>
          <a:p>
            <a:pPr lvl="0" algn="just" eaLnBrk="0" hangingPunct="0"/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питање</a:t>
            </a:r>
            <a:r>
              <a:rPr lang="en-US" dirty="0" smtClean="0"/>
              <a:t> </a:t>
            </a:r>
            <a:r>
              <a:rPr lang="en-US" dirty="0" err="1" smtClean="0"/>
              <a:t>где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електрон</a:t>
            </a:r>
            <a:r>
              <a:rPr lang="en-US" dirty="0" smtClean="0"/>
              <a:t> </a:t>
            </a:r>
            <a:r>
              <a:rPr lang="en-US" dirty="0" err="1" smtClean="0"/>
              <a:t>налази</a:t>
            </a:r>
            <a:r>
              <a:rPr lang="en-US" dirty="0" smtClean="0"/>
              <a:t> </a:t>
            </a:r>
            <a:r>
              <a:rPr lang="sr-Cyrl-RS" dirty="0" smtClean="0"/>
              <a:t>одговор је да </a:t>
            </a:r>
            <a:r>
              <a:rPr lang="en-US" dirty="0" err="1" smtClean="0"/>
              <a:t>је</a:t>
            </a:r>
            <a:r>
              <a:rPr lang="sr-Cyrl-RS" dirty="0" smtClean="0"/>
              <a:t> он</a:t>
            </a:r>
            <a:r>
              <a:rPr lang="en-US" dirty="0" smtClean="0"/>
              <a:t> </a:t>
            </a:r>
            <a:r>
              <a:rPr lang="en-US" dirty="0" err="1" smtClean="0"/>
              <a:t>негде</a:t>
            </a:r>
            <a:r>
              <a:rPr lang="en-US" dirty="0" smtClean="0"/>
              <a:t> </a:t>
            </a:r>
            <a:r>
              <a:rPr lang="en-US" dirty="0" err="1" smtClean="0"/>
              <a:t>унутар</a:t>
            </a:r>
            <a:r>
              <a:rPr lang="en-US" dirty="0" smtClean="0"/>
              <a:t> </a:t>
            </a:r>
            <a:r>
              <a:rPr lang="en-US" dirty="0" err="1" smtClean="0"/>
              <a:t>облака</a:t>
            </a:r>
            <a:r>
              <a:rPr lang="en-US" dirty="0" smtClean="0"/>
              <a:t> </a:t>
            </a:r>
            <a:r>
              <a:rPr lang="en-US" dirty="0" err="1" smtClean="0"/>
              <a:t>вероватноће</a:t>
            </a:r>
            <a:r>
              <a:rPr lang="en-US" dirty="0" smtClean="0"/>
              <a:t> </a:t>
            </a:r>
            <a:r>
              <a:rPr lang="en-US" dirty="0" err="1" smtClean="0"/>
              <a:t>односно</a:t>
            </a:r>
            <a:r>
              <a:rPr lang="en-US" dirty="0" smtClean="0"/>
              <a:t> </a:t>
            </a:r>
            <a:r>
              <a:rPr lang="en-US" dirty="0" err="1" smtClean="0"/>
              <a:t>електронског</a:t>
            </a:r>
            <a:r>
              <a:rPr lang="en-US" dirty="0" smtClean="0"/>
              <a:t> </a:t>
            </a:r>
            <a:r>
              <a:rPr lang="en-US" dirty="0" err="1" smtClean="0"/>
              <a:t>облака</a:t>
            </a:r>
            <a:r>
              <a:rPr lang="en-US" dirty="0" smtClean="0"/>
              <a:t>. </a:t>
            </a:r>
            <a:r>
              <a:rPr lang="en-US" dirty="0" err="1" smtClean="0"/>
              <a:t>Назив</a:t>
            </a:r>
            <a:r>
              <a:rPr lang="en-US" dirty="0" smtClean="0"/>
              <a:t> </a:t>
            </a:r>
            <a:r>
              <a:rPr lang="en-US" dirty="0" err="1" smtClean="0"/>
              <a:t>квантни</a:t>
            </a:r>
            <a:r>
              <a:rPr lang="en-US" dirty="0" smtClean="0"/>
              <a:t> </a:t>
            </a:r>
            <a:r>
              <a:rPr lang="en-US" dirty="0" err="1" smtClean="0"/>
              <a:t>електронски</a:t>
            </a:r>
            <a:r>
              <a:rPr lang="en-US" dirty="0" smtClean="0"/>
              <a:t> </a:t>
            </a:r>
            <a:r>
              <a:rPr lang="en-US" dirty="0" err="1" smtClean="0"/>
              <a:t>облак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само</a:t>
            </a:r>
            <a:r>
              <a:rPr lang="en-US" dirty="0" smtClean="0"/>
              <a:t> </a:t>
            </a:r>
            <a:r>
              <a:rPr lang="en-US" dirty="0" err="1" smtClean="0"/>
              <a:t>сликовит</a:t>
            </a:r>
            <a:r>
              <a:rPr lang="en-US" dirty="0" smtClean="0"/>
              <a:t> </a:t>
            </a:r>
            <a:r>
              <a:rPr lang="en-US" dirty="0" err="1" smtClean="0"/>
              <a:t>приказ</a:t>
            </a:r>
            <a:r>
              <a:rPr lang="en-US" dirty="0" smtClean="0"/>
              <a:t> </a:t>
            </a:r>
            <a:r>
              <a:rPr lang="en-US" dirty="0" err="1" smtClean="0"/>
              <a:t>вероватноће</a:t>
            </a:r>
            <a:r>
              <a:rPr lang="en-US" dirty="0" smtClean="0"/>
              <a:t> </a:t>
            </a:r>
            <a:r>
              <a:rPr lang="en-US" dirty="0" err="1" smtClean="0"/>
              <a:t>одређивања</a:t>
            </a:r>
            <a:r>
              <a:rPr lang="en-US" dirty="0" smtClean="0"/>
              <a:t> </a:t>
            </a:r>
            <a:r>
              <a:rPr lang="en-US" dirty="0" err="1" smtClean="0"/>
              <a:t>положаја</a:t>
            </a:r>
            <a:r>
              <a:rPr lang="en-US" dirty="0" smtClean="0"/>
              <a:t> </a:t>
            </a:r>
            <a:r>
              <a:rPr lang="en-US" dirty="0" err="1" smtClean="0"/>
              <a:t>електрона</a:t>
            </a:r>
            <a:r>
              <a:rPr lang="en-US" dirty="0" smtClean="0"/>
              <a:t>, а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облак</a:t>
            </a:r>
            <a:r>
              <a:rPr lang="en-US" dirty="0" smtClean="0"/>
              <a:t> у </a:t>
            </a:r>
            <a:r>
              <a:rPr lang="en-US" dirty="0" err="1" smtClean="0"/>
              <a:t>правом</a:t>
            </a:r>
            <a:r>
              <a:rPr lang="en-US" dirty="0" smtClean="0"/>
              <a:t> </a:t>
            </a:r>
            <a:r>
              <a:rPr lang="en-US" dirty="0" err="1" smtClean="0"/>
              <a:t>смислу</a:t>
            </a:r>
            <a:r>
              <a:rPr lang="en-US" dirty="0" smtClean="0"/>
              <a:t> </a:t>
            </a:r>
            <a:r>
              <a:rPr lang="en-US" dirty="0" err="1" smtClean="0"/>
              <a:t>те</a:t>
            </a:r>
            <a:r>
              <a:rPr lang="en-US" dirty="0" smtClean="0"/>
              <a:t> </a:t>
            </a:r>
            <a:r>
              <a:rPr lang="en-US" dirty="0" err="1" smtClean="0"/>
              <a:t>речи</a:t>
            </a:r>
            <a:r>
              <a:rPr lang="en-US" dirty="0" smtClean="0"/>
              <a:t> – </a:t>
            </a:r>
            <a:r>
              <a:rPr lang="en-US" dirty="0" err="1" smtClean="0"/>
              <a:t>није</a:t>
            </a:r>
            <a:r>
              <a:rPr lang="en-US" dirty="0" smtClean="0"/>
              <a:t> </a:t>
            </a:r>
            <a:r>
              <a:rPr lang="en-US" dirty="0" err="1" smtClean="0"/>
              <a:t>као</a:t>
            </a:r>
            <a:r>
              <a:rPr lang="en-US" dirty="0" smtClean="0"/>
              <a:t> </a:t>
            </a:r>
            <a:r>
              <a:rPr lang="en-US" dirty="0" err="1" smtClean="0"/>
              <a:t>облак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небу</a:t>
            </a:r>
            <a:r>
              <a:rPr lang="en-U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заклања</a:t>
            </a:r>
            <a:r>
              <a:rPr lang="en-US" dirty="0" smtClean="0"/>
              <a:t> </a:t>
            </a:r>
            <a:r>
              <a:rPr lang="en-US" dirty="0" err="1" smtClean="0"/>
              <a:t>Сунце</a:t>
            </a:r>
            <a:r>
              <a:rPr lang="en-US" dirty="0" smtClean="0"/>
              <a:t>.</a:t>
            </a:r>
          </a:p>
          <a:p>
            <a:pPr lvl="0" algn="just" eaLnBrk="0" hangingPunct="0"/>
            <a:r>
              <a:rPr lang="en-US" dirty="0" err="1" smtClean="0"/>
              <a:t>Изглед</a:t>
            </a:r>
            <a:r>
              <a:rPr lang="en-US" dirty="0" smtClean="0"/>
              <a:t> </a:t>
            </a:r>
            <a:r>
              <a:rPr lang="en-US" dirty="0" err="1" smtClean="0"/>
              <a:t>квантног</a:t>
            </a:r>
            <a:r>
              <a:rPr lang="en-US" dirty="0" smtClean="0"/>
              <a:t> </a:t>
            </a:r>
            <a:r>
              <a:rPr lang="en-US" dirty="0" err="1" smtClean="0"/>
              <a:t>електронског</a:t>
            </a:r>
            <a:r>
              <a:rPr lang="en-US" dirty="0" smtClean="0"/>
              <a:t> </a:t>
            </a:r>
            <a:r>
              <a:rPr lang="en-US" dirty="0" err="1" smtClean="0"/>
              <a:t>облака</a:t>
            </a:r>
            <a:r>
              <a:rPr lang="en-US" dirty="0" smtClean="0"/>
              <a:t> </a:t>
            </a:r>
            <a:r>
              <a:rPr lang="en-US" dirty="0" err="1" smtClean="0"/>
              <a:t>зависи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стања</a:t>
            </a:r>
            <a:r>
              <a:rPr lang="en-US" dirty="0" smtClean="0"/>
              <a:t> у </a:t>
            </a:r>
            <a:r>
              <a:rPr lang="en-US" dirty="0" err="1" smtClean="0"/>
              <a:t>коме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електрон</a:t>
            </a:r>
            <a:r>
              <a:rPr lang="en-US" dirty="0" smtClean="0"/>
              <a:t> </a:t>
            </a:r>
            <a:r>
              <a:rPr lang="en-US" dirty="0" err="1" smtClean="0"/>
              <a:t>налази</a:t>
            </a:r>
            <a:r>
              <a:rPr lang="en-US" dirty="0" smtClean="0"/>
              <a:t>. </a:t>
            </a:r>
            <a:r>
              <a:rPr lang="en-US" dirty="0" err="1" smtClean="0"/>
              <a:t>Пошто</a:t>
            </a:r>
            <a:r>
              <a:rPr lang="en-US" dirty="0" smtClean="0"/>
              <a:t> </a:t>
            </a:r>
            <a:r>
              <a:rPr lang="en-US" dirty="0" err="1" smtClean="0"/>
              <a:t>енергија</a:t>
            </a:r>
            <a:r>
              <a:rPr lang="en-US" dirty="0" smtClean="0"/>
              <a:t> </a:t>
            </a:r>
            <a:r>
              <a:rPr lang="en-US" dirty="0" err="1" smtClean="0"/>
              <a:t>зависи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квантног</a:t>
            </a:r>
            <a:r>
              <a:rPr lang="en-US" dirty="0" smtClean="0"/>
              <a:t> </a:t>
            </a:r>
            <a:r>
              <a:rPr lang="en-US" dirty="0" err="1" smtClean="0"/>
              <a:t>броја</a:t>
            </a:r>
            <a:r>
              <a:rPr lang="en-US" dirty="0" smtClean="0"/>
              <a:t> n, a </a:t>
            </a:r>
            <a:r>
              <a:rPr lang="en-US" dirty="0" err="1" smtClean="0"/>
              <a:t>квантни</a:t>
            </a:r>
            <a:r>
              <a:rPr lang="en-US" dirty="0" smtClean="0"/>
              <a:t> </a:t>
            </a:r>
            <a:r>
              <a:rPr lang="en-US" dirty="0" err="1" smtClean="0"/>
              <a:t>број</a:t>
            </a:r>
            <a:r>
              <a:rPr lang="en-US" dirty="0" smtClean="0"/>
              <a:t>  </a:t>
            </a:r>
            <a:r>
              <a:rPr lang="en-US" dirty="0" err="1" smtClean="0"/>
              <a:t>одређује</a:t>
            </a:r>
            <a:r>
              <a:rPr lang="en-US" dirty="0" smtClean="0"/>
              <a:t> </a:t>
            </a:r>
            <a:r>
              <a:rPr lang="en-US" dirty="0" err="1" smtClean="0"/>
              <a:t>момент</a:t>
            </a:r>
            <a:r>
              <a:rPr lang="en-US" dirty="0" smtClean="0"/>
              <a:t> </a:t>
            </a:r>
            <a:r>
              <a:rPr lang="en-US" dirty="0" err="1" smtClean="0"/>
              <a:t>импулса</a:t>
            </a:r>
            <a:r>
              <a:rPr lang="en-US" dirty="0" smtClean="0"/>
              <a:t>,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његову</a:t>
            </a:r>
            <a:r>
              <a:rPr lang="en-US" dirty="0" smtClean="0"/>
              <a:t> </a:t>
            </a:r>
            <a:r>
              <a:rPr lang="en-US" dirty="0" err="1" smtClean="0"/>
              <a:t>оријентацију</a:t>
            </a:r>
            <a:r>
              <a:rPr lang="en-US" dirty="0" smtClean="0"/>
              <a:t>, </a:t>
            </a:r>
            <a:r>
              <a:rPr lang="en-US" dirty="0" err="1" smtClean="0"/>
              <a:t>значи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излед</a:t>
            </a:r>
            <a:r>
              <a:rPr lang="en-US" dirty="0" smtClean="0"/>
              <a:t> </a:t>
            </a:r>
            <a:r>
              <a:rPr lang="en-US" dirty="0" err="1" smtClean="0"/>
              <a:t>електронског</a:t>
            </a:r>
            <a:r>
              <a:rPr lang="en-US" dirty="0" smtClean="0"/>
              <a:t> </a:t>
            </a:r>
            <a:r>
              <a:rPr lang="en-US" dirty="0" err="1" smtClean="0"/>
              <a:t>облака</a:t>
            </a:r>
            <a:r>
              <a:rPr lang="en-US" dirty="0" smtClean="0"/>
              <a:t> </a:t>
            </a:r>
            <a:r>
              <a:rPr lang="en-US" dirty="0" err="1" smtClean="0"/>
              <a:t>зависи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вредности</a:t>
            </a:r>
            <a:r>
              <a:rPr lang="en-US" dirty="0" smtClean="0"/>
              <a:t> </a:t>
            </a:r>
            <a:r>
              <a:rPr lang="en-US" dirty="0" err="1" smtClean="0"/>
              <a:t>ових</a:t>
            </a:r>
            <a:r>
              <a:rPr lang="en-US" dirty="0" smtClean="0"/>
              <a:t> </a:t>
            </a:r>
            <a:r>
              <a:rPr lang="en-US" dirty="0" err="1" smtClean="0"/>
              <a:t>квантних</a:t>
            </a:r>
            <a:r>
              <a:rPr lang="en-US" dirty="0" smtClean="0"/>
              <a:t> </a:t>
            </a:r>
            <a:r>
              <a:rPr lang="en-US" dirty="0" err="1" smtClean="0"/>
              <a:t>бројева</a:t>
            </a:r>
            <a:r>
              <a:rPr lang="en-US" sz="1100" dirty="0" smtClean="0"/>
              <a:t>.</a:t>
            </a:r>
            <a:endParaRPr lang="en-US" sz="1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6225" y="280244"/>
            <a:ext cx="86010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 решавању проблема расподеле електрона у омотачу око језгра велику заслугу има аустријски физичар Волфганг Паули. Он је (1925.) на основу експерименталних података дошао до закључка да у једном атому не могу да постоје два или више електрона који имају сва четири квантна броја иста. То значи да два електрона у једном атому морају да се разликују бар по једном квантном броју.</a:t>
            </a:r>
          </a:p>
          <a:p>
            <a:r>
              <a:rPr lang="ru-RU" dirty="0" smtClean="0"/>
              <a:t>Паулијев принцип искључивости (забране):</a:t>
            </a:r>
          </a:p>
          <a:p>
            <a:r>
              <a:rPr lang="ru-RU" dirty="0" smtClean="0"/>
              <a:t>Не постоје два електрона у једном атому који могу да заузму исто квантно стање односно у једном атому не могу да постоје два електрона са једнаким вредностима сва четири квантна броја.</a:t>
            </a:r>
            <a:endParaRPr lang="ru-RU" dirty="0"/>
          </a:p>
        </p:txBody>
      </p:sp>
      <p:pic>
        <p:nvPicPr>
          <p:cNvPr id="130050" name="Picture 2" descr="http://fizis.rs/wp-content/uploads/2017/12/2017-12-06_12-29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2" y="3571874"/>
            <a:ext cx="8985587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1"/>
          <p:cNvSpPr>
            <a:spLocks noChangeArrowheads="1"/>
          </p:cNvSpPr>
          <p:nvPr/>
        </p:nvSpPr>
        <p:spPr bwMode="auto">
          <a:xfrm>
            <a:off x="304800" y="481399"/>
            <a:ext cx="858202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Помоћу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Паулијевог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принципа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и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четири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квантна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броју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могуће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је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распоредити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једног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атома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путањама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рапоређују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тако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што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прво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попуњавају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најнижа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енергетска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стања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Електронска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конфигурација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је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размештање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квантним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стањима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унутар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атома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Појмови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љуска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и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подљуска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поједностављају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описивање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електронских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конфигурација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у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атомима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Стања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истом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вредношћу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главног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квантног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броја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називају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електронска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љуска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електронски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слој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електронска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орбита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, а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означавају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словима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K, L, M, N … У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свакој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љусци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слоју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атома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распоређени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подљускама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подслојевима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поднивоима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орбиталама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),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који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одговарају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одређеној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вредности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орбиталног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квантног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броја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Подљуске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означавају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словима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s, p, d, f, g, 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Имајући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у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виду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Паулијев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принцип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максималан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број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електрона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истим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квантним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бројевима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је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:</a:t>
            </a:r>
          </a:p>
        </p:txBody>
      </p:sp>
      <p:sp>
        <p:nvSpPr>
          <p:cNvPr id="129026" name="AutoShape 2" descr="m_{l}"/>
          <p:cNvSpPr>
            <a:spLocks noChangeAspect="1" noChangeArrowheads="1"/>
          </p:cNvSpPr>
          <p:nvPr/>
        </p:nvSpPr>
        <p:spPr bwMode="auto">
          <a:xfrm>
            <a:off x="1539875" y="641350"/>
            <a:ext cx="190500" cy="104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27" name="AutoShape 3" descr="m_{s}"/>
          <p:cNvSpPr>
            <a:spLocks noChangeAspect="1" noChangeArrowheads="1"/>
          </p:cNvSpPr>
          <p:nvPr/>
        </p:nvSpPr>
        <p:spPr bwMode="auto">
          <a:xfrm>
            <a:off x="2195513" y="641350"/>
            <a:ext cx="209550" cy="104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28" name="AutoShape 4" descr="m_{l}"/>
          <p:cNvSpPr>
            <a:spLocks noChangeAspect="1" noChangeArrowheads="1"/>
          </p:cNvSpPr>
          <p:nvPr/>
        </p:nvSpPr>
        <p:spPr bwMode="auto">
          <a:xfrm>
            <a:off x="1603375" y="915988"/>
            <a:ext cx="190500" cy="104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29" name="AutoShape 5" descr="2(2l+1)"/>
          <p:cNvSpPr>
            <a:spLocks noChangeAspect="1" noChangeArrowheads="1"/>
          </p:cNvSpPr>
          <p:nvPr/>
        </p:nvSpPr>
        <p:spPr bwMode="auto">
          <a:xfrm>
            <a:off x="4016375" y="1190625"/>
            <a:ext cx="638175" cy="171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30" name="AutoShape 6" descr="2n^{2}"/>
          <p:cNvSpPr>
            <a:spLocks noChangeAspect="1" noChangeArrowheads="1"/>
          </p:cNvSpPr>
          <p:nvPr/>
        </p:nvSpPr>
        <p:spPr bwMode="auto">
          <a:xfrm>
            <a:off x="4029075" y="1465263"/>
            <a:ext cx="2571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32" name="AutoShape 8" descr="m_{l}"/>
          <p:cNvSpPr>
            <a:spLocks noChangeAspect="1" noChangeArrowheads="1"/>
          </p:cNvSpPr>
          <p:nvPr/>
        </p:nvSpPr>
        <p:spPr bwMode="auto">
          <a:xfrm>
            <a:off x="1539875" y="-320675"/>
            <a:ext cx="190500" cy="104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33" name="AutoShape 9" descr="m_{s}"/>
          <p:cNvSpPr>
            <a:spLocks noChangeAspect="1" noChangeArrowheads="1"/>
          </p:cNvSpPr>
          <p:nvPr/>
        </p:nvSpPr>
        <p:spPr bwMode="auto">
          <a:xfrm>
            <a:off x="2195513" y="-320675"/>
            <a:ext cx="209550" cy="104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34" name="AutoShape 10" descr="m_{l}"/>
          <p:cNvSpPr>
            <a:spLocks noChangeAspect="1" noChangeArrowheads="1"/>
          </p:cNvSpPr>
          <p:nvPr/>
        </p:nvSpPr>
        <p:spPr bwMode="auto">
          <a:xfrm>
            <a:off x="1603375" y="-46038"/>
            <a:ext cx="190500" cy="104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35" name="AutoShape 11" descr="2(2l+1)"/>
          <p:cNvSpPr>
            <a:spLocks noChangeAspect="1" noChangeArrowheads="1"/>
          </p:cNvSpPr>
          <p:nvPr/>
        </p:nvSpPr>
        <p:spPr bwMode="auto">
          <a:xfrm>
            <a:off x="4016375" y="228600"/>
            <a:ext cx="638175" cy="171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36" name="AutoShape 12" descr="2n^{2}"/>
          <p:cNvSpPr>
            <a:spLocks noChangeAspect="1" noChangeArrowheads="1"/>
          </p:cNvSpPr>
          <p:nvPr/>
        </p:nvSpPr>
        <p:spPr bwMode="auto">
          <a:xfrm>
            <a:off x="4029075" y="503238"/>
            <a:ext cx="2571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903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4281488"/>
            <a:ext cx="4619625" cy="1703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3550" y="3876772"/>
            <a:ext cx="2786063" cy="284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8"/>
          <p:cNvSpPr txBox="1">
            <a:spLocks noChangeArrowheads="1"/>
          </p:cNvSpPr>
          <p:nvPr/>
        </p:nvSpPr>
        <p:spPr bwMode="auto">
          <a:xfrm>
            <a:off x="3348038" y="1341438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100" name="WordArt 20"/>
          <p:cNvSpPr>
            <a:spLocks noChangeArrowheads="1" noChangeShapeType="1" noTextEdit="1"/>
          </p:cNvSpPr>
          <p:nvPr/>
        </p:nvSpPr>
        <p:spPr bwMode="auto">
          <a:xfrm>
            <a:off x="287338" y="214313"/>
            <a:ext cx="838835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шта нас то држи на окупу и шта управља свиме?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1285" name="WordArt 21"/>
          <p:cNvSpPr>
            <a:spLocks noChangeArrowheads="1" noChangeShapeType="1" noTextEdit="1"/>
          </p:cNvSpPr>
          <p:nvPr/>
        </p:nvSpPr>
        <p:spPr bwMode="auto">
          <a:xfrm>
            <a:off x="1812925" y="1500188"/>
            <a:ext cx="2995613" cy="430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силе!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85750" y="2071688"/>
            <a:ext cx="4338638" cy="4064000"/>
            <a:chOff x="285750" y="2071688"/>
            <a:chExt cx="5016710" cy="4339745"/>
          </a:xfrm>
        </p:grpSpPr>
        <p:graphicFrame>
          <p:nvGraphicFramePr>
            <p:cNvPr id="4098" name="Object 15"/>
            <p:cNvGraphicFramePr>
              <a:graphicFrameLocks noChangeAspect="1"/>
            </p:cNvGraphicFramePr>
            <p:nvPr/>
          </p:nvGraphicFramePr>
          <p:xfrm>
            <a:off x="285750" y="2071688"/>
            <a:ext cx="5016710" cy="4339745"/>
          </p:xfrm>
          <a:graphic>
            <a:graphicData uri="http://schemas.openxmlformats.org/presentationml/2006/ole">
              <p:oleObj spid="_x0000_s4098" name="Photo Editor Photo" r:id="rId3" imgW="2742857" imgH="2924583" progId="">
                <p:embed/>
              </p:oleObj>
            </a:graphicData>
          </a:graphic>
        </p:graphicFrame>
        <p:sp>
          <p:nvSpPr>
            <p:cNvPr id="4107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759602" y="2371726"/>
              <a:ext cx="1685347" cy="4302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sr-Cyrl-RS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гравитациона</a:t>
              </a:r>
              <a:endPara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endParaRPr>
            </a:p>
          </p:txBody>
        </p:sp>
        <p:sp>
          <p:nvSpPr>
            <p:cNvPr id="4108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3413886" y="5888038"/>
              <a:ext cx="1048577" cy="28733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sr-Cyrl-RS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слаба</a:t>
              </a:r>
              <a:endPara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endParaRPr>
            </a:p>
          </p:txBody>
        </p:sp>
        <p:sp>
          <p:nvSpPr>
            <p:cNvPr id="4109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308627" y="5957888"/>
              <a:ext cx="1297923" cy="4302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sr-Cyrl-RS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јака</a:t>
              </a:r>
              <a:endPara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endParaRPr>
            </a:p>
          </p:txBody>
        </p:sp>
        <p:sp>
          <p:nvSpPr>
            <p:cNvPr id="411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541182" y="3267002"/>
              <a:ext cx="2504042" cy="646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sr-Cyrl-RS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електромагнетна</a:t>
              </a:r>
              <a:endPara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endParaRPr>
            </a:p>
          </p:txBody>
        </p:sp>
      </p:grpSp>
      <p:pic>
        <p:nvPicPr>
          <p:cNvPr id="2056" name="Picture 14" descr="http://us.f10.yahoofs.com/phugc/lkchVGhDPE.e/photos/3e144eafa06f7fc2a6b6d39b9828edb7/sr_b93233cb231d2e.jpg?ug_____DguO9D0y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9213" y="4867275"/>
            <a:ext cx="2744787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File:Stephen Hawking 050506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54600" y="1535113"/>
            <a:ext cx="2122488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WordArt 21"/>
          <p:cNvSpPr>
            <a:spLocks noChangeArrowheads="1" noChangeShapeType="1" noTextEdit="1"/>
          </p:cNvSpPr>
          <p:nvPr/>
        </p:nvSpPr>
        <p:spPr bwMode="auto">
          <a:xfrm>
            <a:off x="4710113" y="6049963"/>
            <a:ext cx="1903412" cy="61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>
                    <a:alpha val="0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Darth Vader</a:t>
            </a:r>
          </a:p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>
                    <a:alpha val="0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Luke Skywalker</a:t>
            </a: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6751638" y="4114800"/>
            <a:ext cx="2147887" cy="595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>
                    <a:alpha val="0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Stephen Hawking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5" grpId="0" animBg="1"/>
      <p:bldP spid="13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8"/>
          <p:cNvSpPr txBox="1">
            <a:spLocks noChangeArrowheads="1"/>
          </p:cNvSpPr>
          <p:nvPr/>
        </p:nvSpPr>
        <p:spPr bwMode="auto">
          <a:xfrm>
            <a:off x="3348038" y="1341438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494246"/>
            <a:ext cx="8576759" cy="375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5" y="4305300"/>
            <a:ext cx="8322254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4" descr="helium ato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72125" y="2862263"/>
            <a:ext cx="3432175" cy="3406775"/>
          </a:xfrm>
        </p:spPr>
      </p:pic>
      <p:graphicFrame>
        <p:nvGraphicFramePr>
          <p:cNvPr id="5122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3357563" y="4500563"/>
          <a:ext cx="2135187" cy="1922462"/>
        </p:xfrm>
        <a:graphic>
          <a:graphicData uri="http://schemas.openxmlformats.org/presentationml/2006/ole">
            <p:oleObj spid="_x0000_s5122" name="Equation" r:id="rId4" imgW="253800" imgH="228600" progId="">
              <p:embed/>
            </p:oleObj>
          </a:graphicData>
        </a:graphic>
      </p:graphicFrame>
      <p:sp>
        <p:nvSpPr>
          <p:cNvPr id="5124" name="Oval 3"/>
          <p:cNvSpPr>
            <a:spLocks noChangeArrowheads="1"/>
          </p:cNvSpPr>
          <p:nvPr/>
        </p:nvSpPr>
        <p:spPr bwMode="auto">
          <a:xfrm>
            <a:off x="952500" y="696913"/>
            <a:ext cx="146050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25" name="Oval 4"/>
          <p:cNvSpPr>
            <a:spLocks noChangeArrowheads="1"/>
          </p:cNvSpPr>
          <p:nvPr/>
        </p:nvSpPr>
        <p:spPr bwMode="auto">
          <a:xfrm>
            <a:off x="1025525" y="696913"/>
            <a:ext cx="144463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26" name="Oval 5"/>
          <p:cNvSpPr>
            <a:spLocks noChangeArrowheads="1"/>
          </p:cNvSpPr>
          <p:nvPr/>
        </p:nvSpPr>
        <p:spPr bwMode="auto">
          <a:xfrm>
            <a:off x="1025525" y="628650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952500" y="560388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28" name="Oval 7"/>
          <p:cNvSpPr>
            <a:spLocks noChangeArrowheads="1"/>
          </p:cNvSpPr>
          <p:nvPr/>
        </p:nvSpPr>
        <p:spPr bwMode="auto">
          <a:xfrm>
            <a:off x="881063" y="628650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29" name="Oval 8"/>
          <p:cNvSpPr>
            <a:spLocks noChangeArrowheads="1"/>
          </p:cNvSpPr>
          <p:nvPr/>
        </p:nvSpPr>
        <p:spPr bwMode="auto">
          <a:xfrm>
            <a:off x="808038" y="763588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0" name="Oval 9"/>
          <p:cNvSpPr>
            <a:spLocks noChangeArrowheads="1"/>
          </p:cNvSpPr>
          <p:nvPr/>
        </p:nvSpPr>
        <p:spPr bwMode="auto">
          <a:xfrm>
            <a:off x="736600" y="763588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1" name="Oval 10"/>
          <p:cNvSpPr>
            <a:spLocks noChangeArrowheads="1"/>
          </p:cNvSpPr>
          <p:nvPr/>
        </p:nvSpPr>
        <p:spPr bwMode="auto">
          <a:xfrm>
            <a:off x="1025525" y="763588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2" name="Oval 11"/>
          <p:cNvSpPr>
            <a:spLocks noChangeArrowheads="1"/>
          </p:cNvSpPr>
          <p:nvPr/>
        </p:nvSpPr>
        <p:spPr bwMode="auto">
          <a:xfrm>
            <a:off x="736600" y="628650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3" name="Oval 12"/>
          <p:cNvSpPr>
            <a:spLocks noChangeArrowheads="1"/>
          </p:cNvSpPr>
          <p:nvPr/>
        </p:nvSpPr>
        <p:spPr bwMode="auto">
          <a:xfrm>
            <a:off x="808038" y="560388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4" name="Oval 13"/>
          <p:cNvSpPr>
            <a:spLocks noChangeArrowheads="1"/>
          </p:cNvSpPr>
          <p:nvPr/>
        </p:nvSpPr>
        <p:spPr bwMode="auto">
          <a:xfrm>
            <a:off x="881063" y="831850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5" name="Oval 14"/>
          <p:cNvSpPr>
            <a:spLocks noChangeArrowheads="1"/>
          </p:cNvSpPr>
          <p:nvPr/>
        </p:nvSpPr>
        <p:spPr bwMode="auto">
          <a:xfrm flipV="1">
            <a:off x="3994150" y="696913"/>
            <a:ext cx="144463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6" name="Oval 15"/>
          <p:cNvSpPr>
            <a:spLocks noChangeArrowheads="1"/>
          </p:cNvSpPr>
          <p:nvPr/>
        </p:nvSpPr>
        <p:spPr bwMode="auto">
          <a:xfrm flipV="1">
            <a:off x="4067175" y="696913"/>
            <a:ext cx="144463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7" name="Oval 16"/>
          <p:cNvSpPr>
            <a:spLocks noChangeArrowheads="1"/>
          </p:cNvSpPr>
          <p:nvPr/>
        </p:nvSpPr>
        <p:spPr bwMode="auto">
          <a:xfrm flipV="1">
            <a:off x="4067175" y="628650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8" name="Oval 17"/>
          <p:cNvSpPr>
            <a:spLocks noChangeArrowheads="1"/>
          </p:cNvSpPr>
          <p:nvPr/>
        </p:nvSpPr>
        <p:spPr bwMode="auto">
          <a:xfrm flipV="1">
            <a:off x="3994150" y="560388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39" name="Oval 18"/>
          <p:cNvSpPr>
            <a:spLocks noChangeArrowheads="1"/>
          </p:cNvSpPr>
          <p:nvPr/>
        </p:nvSpPr>
        <p:spPr bwMode="auto">
          <a:xfrm flipV="1">
            <a:off x="3921125" y="628650"/>
            <a:ext cx="146050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0" name="Oval 19"/>
          <p:cNvSpPr>
            <a:spLocks noChangeArrowheads="1"/>
          </p:cNvSpPr>
          <p:nvPr/>
        </p:nvSpPr>
        <p:spPr bwMode="auto">
          <a:xfrm flipV="1">
            <a:off x="3849688" y="763588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1" name="Oval 20"/>
          <p:cNvSpPr>
            <a:spLocks noChangeArrowheads="1"/>
          </p:cNvSpPr>
          <p:nvPr/>
        </p:nvSpPr>
        <p:spPr bwMode="auto">
          <a:xfrm flipV="1">
            <a:off x="3776663" y="763588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2" name="Oval 21"/>
          <p:cNvSpPr>
            <a:spLocks noChangeArrowheads="1"/>
          </p:cNvSpPr>
          <p:nvPr/>
        </p:nvSpPr>
        <p:spPr bwMode="auto">
          <a:xfrm flipV="1">
            <a:off x="4067175" y="763588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3" name="Oval 22"/>
          <p:cNvSpPr>
            <a:spLocks noChangeArrowheads="1"/>
          </p:cNvSpPr>
          <p:nvPr/>
        </p:nvSpPr>
        <p:spPr bwMode="auto">
          <a:xfrm flipV="1">
            <a:off x="3776663" y="628650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4" name="Oval 23"/>
          <p:cNvSpPr>
            <a:spLocks noChangeArrowheads="1"/>
          </p:cNvSpPr>
          <p:nvPr/>
        </p:nvSpPr>
        <p:spPr bwMode="auto">
          <a:xfrm flipV="1">
            <a:off x="3849688" y="560388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5" name="Oval 24"/>
          <p:cNvSpPr>
            <a:spLocks noChangeArrowheads="1"/>
          </p:cNvSpPr>
          <p:nvPr/>
        </p:nvSpPr>
        <p:spPr bwMode="auto">
          <a:xfrm flipV="1">
            <a:off x="3921125" y="831850"/>
            <a:ext cx="146050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6" name="Oval 25"/>
          <p:cNvSpPr>
            <a:spLocks noChangeArrowheads="1"/>
          </p:cNvSpPr>
          <p:nvPr/>
        </p:nvSpPr>
        <p:spPr bwMode="auto">
          <a:xfrm>
            <a:off x="7107238" y="696913"/>
            <a:ext cx="146050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7" name="Oval 26"/>
          <p:cNvSpPr>
            <a:spLocks noChangeArrowheads="1"/>
          </p:cNvSpPr>
          <p:nvPr/>
        </p:nvSpPr>
        <p:spPr bwMode="auto">
          <a:xfrm>
            <a:off x="7180263" y="696913"/>
            <a:ext cx="144462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8" name="Oval 27"/>
          <p:cNvSpPr>
            <a:spLocks noChangeArrowheads="1"/>
          </p:cNvSpPr>
          <p:nvPr/>
        </p:nvSpPr>
        <p:spPr bwMode="auto">
          <a:xfrm>
            <a:off x="7180263" y="628650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49" name="Oval 28"/>
          <p:cNvSpPr>
            <a:spLocks noChangeArrowheads="1"/>
          </p:cNvSpPr>
          <p:nvPr/>
        </p:nvSpPr>
        <p:spPr bwMode="auto">
          <a:xfrm>
            <a:off x="7107238" y="560388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0" name="Oval 29"/>
          <p:cNvSpPr>
            <a:spLocks noChangeArrowheads="1"/>
          </p:cNvSpPr>
          <p:nvPr/>
        </p:nvSpPr>
        <p:spPr bwMode="auto">
          <a:xfrm>
            <a:off x="7035800" y="628650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1" name="Oval 30"/>
          <p:cNvSpPr>
            <a:spLocks noChangeArrowheads="1"/>
          </p:cNvSpPr>
          <p:nvPr/>
        </p:nvSpPr>
        <p:spPr bwMode="auto">
          <a:xfrm>
            <a:off x="6962775" y="763588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2" name="Oval 31"/>
          <p:cNvSpPr>
            <a:spLocks noChangeArrowheads="1"/>
          </p:cNvSpPr>
          <p:nvPr/>
        </p:nvSpPr>
        <p:spPr bwMode="auto">
          <a:xfrm>
            <a:off x="6889750" y="763588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3" name="Oval 32"/>
          <p:cNvSpPr>
            <a:spLocks noChangeArrowheads="1"/>
          </p:cNvSpPr>
          <p:nvPr/>
        </p:nvSpPr>
        <p:spPr bwMode="auto">
          <a:xfrm>
            <a:off x="7180263" y="763588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4" name="Oval 33"/>
          <p:cNvSpPr>
            <a:spLocks noChangeArrowheads="1"/>
          </p:cNvSpPr>
          <p:nvPr/>
        </p:nvSpPr>
        <p:spPr bwMode="auto">
          <a:xfrm>
            <a:off x="6889750" y="628650"/>
            <a:ext cx="146050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5" name="Oval 34"/>
          <p:cNvSpPr>
            <a:spLocks noChangeArrowheads="1"/>
          </p:cNvSpPr>
          <p:nvPr/>
        </p:nvSpPr>
        <p:spPr bwMode="auto">
          <a:xfrm>
            <a:off x="6962775" y="560388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6" name="Oval 35"/>
          <p:cNvSpPr>
            <a:spLocks noChangeArrowheads="1"/>
          </p:cNvSpPr>
          <p:nvPr/>
        </p:nvSpPr>
        <p:spPr bwMode="auto">
          <a:xfrm>
            <a:off x="7035800" y="831850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7" name="Oval 36"/>
          <p:cNvSpPr>
            <a:spLocks noChangeArrowheads="1"/>
          </p:cNvSpPr>
          <p:nvPr/>
        </p:nvSpPr>
        <p:spPr bwMode="auto">
          <a:xfrm>
            <a:off x="7035800" y="696913"/>
            <a:ext cx="144463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8" name="Oval 37"/>
          <p:cNvSpPr>
            <a:spLocks noChangeArrowheads="1"/>
          </p:cNvSpPr>
          <p:nvPr/>
        </p:nvSpPr>
        <p:spPr bwMode="auto">
          <a:xfrm>
            <a:off x="7107238" y="696913"/>
            <a:ext cx="146050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59" name="Oval 38"/>
          <p:cNvSpPr>
            <a:spLocks noChangeArrowheads="1"/>
          </p:cNvSpPr>
          <p:nvPr/>
        </p:nvSpPr>
        <p:spPr bwMode="auto">
          <a:xfrm>
            <a:off x="7107238" y="628650"/>
            <a:ext cx="146050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60" name="Oval 39"/>
          <p:cNvSpPr>
            <a:spLocks noChangeArrowheads="1"/>
          </p:cNvSpPr>
          <p:nvPr/>
        </p:nvSpPr>
        <p:spPr bwMode="auto">
          <a:xfrm>
            <a:off x="7035800" y="560388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61" name="Oval 40"/>
          <p:cNvSpPr>
            <a:spLocks noChangeArrowheads="1"/>
          </p:cNvSpPr>
          <p:nvPr/>
        </p:nvSpPr>
        <p:spPr bwMode="auto">
          <a:xfrm>
            <a:off x="6962775" y="628650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62" name="Oval 41"/>
          <p:cNvSpPr>
            <a:spLocks noChangeArrowheads="1"/>
          </p:cNvSpPr>
          <p:nvPr/>
        </p:nvSpPr>
        <p:spPr bwMode="auto">
          <a:xfrm>
            <a:off x="6889750" y="763588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63" name="Oval 42"/>
          <p:cNvSpPr>
            <a:spLocks noChangeArrowheads="1"/>
          </p:cNvSpPr>
          <p:nvPr/>
        </p:nvSpPr>
        <p:spPr bwMode="auto">
          <a:xfrm>
            <a:off x="6818313" y="763588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64" name="Oval 43"/>
          <p:cNvSpPr>
            <a:spLocks noChangeArrowheads="1"/>
          </p:cNvSpPr>
          <p:nvPr/>
        </p:nvSpPr>
        <p:spPr bwMode="auto">
          <a:xfrm>
            <a:off x="7107238" y="763588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65" name="Oval 44"/>
          <p:cNvSpPr>
            <a:spLocks noChangeArrowheads="1"/>
          </p:cNvSpPr>
          <p:nvPr/>
        </p:nvSpPr>
        <p:spPr bwMode="auto">
          <a:xfrm>
            <a:off x="6818313" y="628650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66" name="Oval 45"/>
          <p:cNvSpPr>
            <a:spLocks noChangeArrowheads="1"/>
          </p:cNvSpPr>
          <p:nvPr/>
        </p:nvSpPr>
        <p:spPr bwMode="auto">
          <a:xfrm>
            <a:off x="6889750" y="560388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67" name="Oval 46"/>
          <p:cNvSpPr>
            <a:spLocks noChangeArrowheads="1"/>
          </p:cNvSpPr>
          <p:nvPr/>
        </p:nvSpPr>
        <p:spPr bwMode="auto">
          <a:xfrm>
            <a:off x="6962775" y="831850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FFF00"/>
              </a:solidFill>
            </a:endParaRPr>
          </a:p>
        </p:txBody>
      </p:sp>
      <p:sp>
        <p:nvSpPr>
          <p:cNvPr id="5168" name="Text Box 47"/>
          <p:cNvSpPr txBox="1">
            <a:spLocks noChangeArrowheads="1"/>
          </p:cNvSpPr>
          <p:nvPr/>
        </p:nvSpPr>
        <p:spPr bwMode="auto">
          <a:xfrm>
            <a:off x="2255838" y="357188"/>
            <a:ext cx="579437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5400" b="1">
                <a:solidFill>
                  <a:srgbClr val="FFFF00"/>
                </a:solidFill>
              </a:rPr>
              <a:t>+</a:t>
            </a:r>
          </a:p>
        </p:txBody>
      </p:sp>
      <p:sp>
        <p:nvSpPr>
          <p:cNvPr id="5169" name="Text Box 48"/>
          <p:cNvSpPr txBox="1">
            <a:spLocks noChangeArrowheads="1"/>
          </p:cNvSpPr>
          <p:nvPr/>
        </p:nvSpPr>
        <p:spPr bwMode="auto">
          <a:xfrm>
            <a:off x="5283200" y="357188"/>
            <a:ext cx="55403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5400" b="1">
                <a:solidFill>
                  <a:srgbClr val="FFFF00"/>
                </a:solidFill>
              </a:rPr>
              <a:t>=</a:t>
            </a:r>
          </a:p>
        </p:txBody>
      </p:sp>
      <p:sp>
        <p:nvSpPr>
          <p:cNvPr id="5170" name="Text Box 49"/>
          <p:cNvSpPr txBox="1">
            <a:spLocks noChangeArrowheads="1"/>
          </p:cNvSpPr>
          <p:nvPr/>
        </p:nvSpPr>
        <p:spPr bwMode="auto">
          <a:xfrm>
            <a:off x="590550" y="1238250"/>
            <a:ext cx="579438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4000" b="1">
                <a:solidFill>
                  <a:srgbClr val="FFFF00"/>
                </a:solidFill>
              </a:rPr>
              <a:t>Z</a:t>
            </a:r>
            <a:r>
              <a:rPr lang="en-US" sz="3200" b="1">
                <a:solidFill>
                  <a:srgbClr val="FFFF00"/>
                </a:solidFill>
              </a:rPr>
              <a:t> </a:t>
            </a:r>
            <a:endParaRPr lang="en-US" sz="2000" b="1">
              <a:solidFill>
                <a:srgbClr val="FFFF00"/>
              </a:solidFill>
            </a:endParaRPr>
          </a:p>
        </p:txBody>
      </p:sp>
      <p:sp>
        <p:nvSpPr>
          <p:cNvPr id="5171" name="Text Box 50"/>
          <p:cNvSpPr txBox="1">
            <a:spLocks noChangeArrowheads="1"/>
          </p:cNvSpPr>
          <p:nvPr/>
        </p:nvSpPr>
        <p:spPr bwMode="auto">
          <a:xfrm>
            <a:off x="158750" y="2052638"/>
            <a:ext cx="3551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b="1">
                <a:solidFill>
                  <a:srgbClr val="FFFF00"/>
                </a:solidFill>
              </a:rPr>
              <a:t>Број протона дефинише</a:t>
            </a:r>
            <a:r>
              <a:rPr lang="sr-Latn-CS" sz="1600" b="1">
                <a:solidFill>
                  <a:srgbClr val="FFFF00"/>
                </a:solidFill>
              </a:rPr>
              <a:t> </a:t>
            </a:r>
            <a:r>
              <a:rPr lang="en-US" sz="1600" b="1">
                <a:solidFill>
                  <a:srgbClr val="FFFF00"/>
                </a:solidFill>
              </a:rPr>
              <a:t>елемент</a:t>
            </a:r>
          </a:p>
          <a:p>
            <a:pPr eaLnBrk="0" hangingPunct="0"/>
            <a:r>
              <a:rPr lang="en-US" sz="1600" b="1">
                <a:solidFill>
                  <a:srgbClr val="FFFF00"/>
                </a:solidFill>
              </a:rPr>
              <a:t>(актуелно</a:t>
            </a:r>
            <a:r>
              <a:rPr lang="sr-Latn-CS" sz="1600" b="1">
                <a:solidFill>
                  <a:srgbClr val="FFFF00"/>
                </a:solidFill>
              </a:rPr>
              <a:t> </a:t>
            </a:r>
            <a:r>
              <a:rPr lang="en-US" sz="1600" b="1">
                <a:solidFill>
                  <a:srgbClr val="FFFF00"/>
                </a:solidFill>
              </a:rPr>
              <a:t>Z</a:t>
            </a:r>
            <a:r>
              <a:rPr lang="en-US" sz="1600" b="1" baseline="-25000">
                <a:solidFill>
                  <a:srgbClr val="FFFF00"/>
                </a:solidFill>
              </a:rPr>
              <a:t>max </a:t>
            </a:r>
            <a:r>
              <a:rPr lang="en-US" sz="1600" b="1">
                <a:solidFill>
                  <a:srgbClr val="FFFF00"/>
                </a:solidFill>
              </a:rPr>
              <a:t>= 11</a:t>
            </a:r>
            <a:r>
              <a:rPr lang="sr-Latn-CS" sz="1600" b="1">
                <a:solidFill>
                  <a:srgbClr val="FFFF00"/>
                </a:solidFill>
              </a:rPr>
              <a:t>1</a:t>
            </a:r>
            <a:r>
              <a:rPr lang="en-US" sz="1600" b="1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3762375" y="1238250"/>
            <a:ext cx="522288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4000" b="1">
                <a:solidFill>
                  <a:srgbClr val="FFFF00"/>
                </a:solidFill>
              </a:rPr>
              <a:t>N</a:t>
            </a:r>
          </a:p>
        </p:txBody>
      </p: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3632200" y="2052638"/>
            <a:ext cx="1746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3767138" y="2009775"/>
            <a:ext cx="2181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b="1">
                <a:solidFill>
                  <a:srgbClr val="FFFF00"/>
                </a:solidFill>
              </a:rPr>
              <a:t>Број</a:t>
            </a:r>
            <a:r>
              <a:rPr lang="sr-Latn-CS" sz="1600" b="1">
                <a:solidFill>
                  <a:srgbClr val="FFFF00"/>
                </a:solidFill>
              </a:rPr>
              <a:t> </a:t>
            </a:r>
            <a:r>
              <a:rPr lang="en-US" sz="1600" b="1">
                <a:solidFill>
                  <a:srgbClr val="FFFF00"/>
                </a:solidFill>
              </a:rPr>
              <a:t>неутрона</a:t>
            </a:r>
          </a:p>
        </p:txBody>
      </p:sp>
      <p:sp>
        <p:nvSpPr>
          <p:cNvPr id="5175" name="Text Box 55"/>
          <p:cNvSpPr txBox="1">
            <a:spLocks noChangeArrowheads="1"/>
          </p:cNvSpPr>
          <p:nvPr/>
        </p:nvSpPr>
        <p:spPr bwMode="auto">
          <a:xfrm>
            <a:off x="6875463" y="1238250"/>
            <a:ext cx="523875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4000" b="1">
                <a:solidFill>
                  <a:srgbClr val="FFFF00"/>
                </a:solidFill>
              </a:rPr>
              <a:t>A</a:t>
            </a:r>
          </a:p>
        </p:txBody>
      </p:sp>
      <p:sp>
        <p:nvSpPr>
          <p:cNvPr id="5176" name="Text Box 56"/>
          <p:cNvSpPr txBox="1">
            <a:spLocks noChangeArrowheads="1"/>
          </p:cNvSpPr>
          <p:nvPr/>
        </p:nvSpPr>
        <p:spPr bwMode="auto">
          <a:xfrm>
            <a:off x="6735763" y="2009775"/>
            <a:ext cx="1876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b="1">
                <a:solidFill>
                  <a:srgbClr val="FFFF00"/>
                </a:solidFill>
              </a:rPr>
              <a:t>Број</a:t>
            </a:r>
            <a:r>
              <a:rPr lang="sr-Latn-CS" sz="1600" b="1">
                <a:solidFill>
                  <a:srgbClr val="FFFF00"/>
                </a:solidFill>
              </a:rPr>
              <a:t> </a:t>
            </a:r>
            <a:r>
              <a:rPr lang="en-US" sz="1600" b="1">
                <a:solidFill>
                  <a:srgbClr val="FFFF00"/>
                </a:solidFill>
              </a:rPr>
              <a:t>нуклеона</a:t>
            </a:r>
          </a:p>
        </p:txBody>
      </p:sp>
      <p:sp>
        <p:nvSpPr>
          <p:cNvPr id="5177" name="Text Box 51"/>
          <p:cNvSpPr txBox="1">
            <a:spLocks noChangeArrowheads="1"/>
          </p:cNvSpPr>
          <p:nvPr/>
        </p:nvSpPr>
        <p:spPr bwMode="auto">
          <a:xfrm>
            <a:off x="879475" y="4651375"/>
            <a:ext cx="23876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</a:rPr>
              <a:t>Масени број</a:t>
            </a:r>
          </a:p>
        </p:txBody>
      </p:sp>
      <p:sp>
        <p:nvSpPr>
          <p:cNvPr id="5178" name="Text Box 51"/>
          <p:cNvSpPr txBox="1">
            <a:spLocks noChangeArrowheads="1"/>
          </p:cNvSpPr>
          <p:nvPr/>
        </p:nvSpPr>
        <p:spPr bwMode="auto">
          <a:xfrm>
            <a:off x="808038" y="5651500"/>
            <a:ext cx="25479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</a:rPr>
              <a:t>Атомски број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5" descr="sign for radioactivity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80219" y="3838575"/>
            <a:ext cx="1297081" cy="1133475"/>
          </a:xfrm>
        </p:spPr>
      </p:pic>
      <p:pic>
        <p:nvPicPr>
          <p:cNvPr id="6149" name="Picture 4" descr="modes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6" y="4857750"/>
            <a:ext cx="3755866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6" name="Object 6"/>
          <p:cNvGraphicFramePr>
            <a:graphicFrameLocks noChangeAspect="1"/>
          </p:cNvGraphicFramePr>
          <p:nvPr/>
        </p:nvGraphicFramePr>
        <p:xfrm>
          <a:off x="4694238" y="4959350"/>
          <a:ext cx="1717675" cy="1544638"/>
        </p:xfrm>
        <a:graphic>
          <a:graphicData uri="http://schemas.openxmlformats.org/presentationml/2006/ole">
            <p:oleObj spid="_x0000_s6146" name="Equation" r:id="rId5" imgW="253800" imgH="228600" progId="">
              <p:embed/>
            </p:oleObj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95273" y="546273"/>
            <a:ext cx="7553327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sr-Cyrl-RS" b="1" dirty="0" smtClean="0">
              <a:solidFill>
                <a:srgbClr val="FFFF00"/>
              </a:solidFill>
            </a:endParaRPr>
          </a:p>
          <a:p>
            <a:pPr eaLnBrk="0" hangingPunct="0"/>
            <a:r>
              <a:rPr lang="sr-Cyrl-RS" b="1" dirty="0" smtClean="0">
                <a:solidFill>
                  <a:srgbClr val="FFFF00"/>
                </a:solidFill>
              </a:rPr>
              <a:t>Око 280 </a:t>
            </a:r>
            <a:r>
              <a:rPr lang="en-US" b="1" dirty="0" smtClean="0">
                <a:solidFill>
                  <a:srgbClr val="FFFF00"/>
                </a:solidFill>
              </a:rPr>
              <a:t>p</a:t>
            </a:r>
            <a:r>
              <a:rPr lang="sr-Cyrl-RS" b="1" dirty="0" smtClean="0">
                <a:solidFill>
                  <a:srgbClr val="FFFF00"/>
                </a:solidFill>
              </a:rPr>
              <a:t>, </a:t>
            </a:r>
            <a:r>
              <a:rPr lang="en-US" b="1" dirty="0" smtClean="0">
                <a:solidFill>
                  <a:srgbClr val="FFFF00"/>
                </a:solidFill>
              </a:rPr>
              <a:t>n</a:t>
            </a:r>
            <a:r>
              <a:rPr lang="sr-Cyrl-RS" b="1" dirty="0" smtClean="0">
                <a:solidFill>
                  <a:srgbClr val="FFFF00"/>
                </a:solidFill>
              </a:rPr>
              <a:t> конфигурација је стабилно, </a:t>
            </a:r>
          </a:p>
          <a:p>
            <a:pPr eaLnBrk="0" hangingPunct="0"/>
            <a:r>
              <a:rPr lang="sr-Cyrl-RS" b="1" dirty="0" smtClean="0">
                <a:solidFill>
                  <a:srgbClr val="FFFF00"/>
                </a:solidFill>
              </a:rPr>
              <a:t>као на пример </a:t>
            </a:r>
            <a:r>
              <a:rPr lang="en-US" b="1" baseline="30000" dirty="0" smtClean="0">
                <a:solidFill>
                  <a:srgbClr val="FFFF00"/>
                </a:solidFill>
              </a:rPr>
              <a:t>1</a:t>
            </a:r>
            <a:r>
              <a:rPr lang="en-US" b="1" dirty="0" smtClean="0">
                <a:solidFill>
                  <a:srgbClr val="FFFF00"/>
                </a:solidFill>
              </a:rPr>
              <a:t>H </a:t>
            </a:r>
            <a:r>
              <a:rPr lang="sr-Cyrl-RS" b="1" dirty="0" smtClean="0">
                <a:solidFill>
                  <a:srgbClr val="FFFF00"/>
                </a:solidFill>
              </a:rPr>
              <a:t>и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baseline="30000" dirty="0" smtClean="0">
                <a:solidFill>
                  <a:srgbClr val="FFFF00"/>
                </a:solidFill>
              </a:rPr>
              <a:t>2</a:t>
            </a:r>
            <a:r>
              <a:rPr lang="en-US" b="1" dirty="0" smtClean="0">
                <a:solidFill>
                  <a:srgbClr val="FFFF00"/>
                </a:solidFill>
              </a:rPr>
              <a:t>H</a:t>
            </a:r>
            <a:endParaRPr lang="sr-Cyrl-RS" b="1" dirty="0" smtClean="0">
              <a:solidFill>
                <a:srgbClr val="FFFF00"/>
              </a:solidFill>
            </a:endParaRPr>
          </a:p>
          <a:p>
            <a:pPr eaLnBrk="0" hangingPunct="0"/>
            <a:endParaRPr lang="sr-Cyrl-RS" b="1" dirty="0" smtClean="0">
              <a:solidFill>
                <a:srgbClr val="FFFF00"/>
              </a:solidFill>
            </a:endParaRPr>
          </a:p>
          <a:p>
            <a:pPr eaLnBrk="0" hangingPunct="0"/>
            <a:endParaRPr lang="sr-Cyrl-RS" b="1" dirty="0" smtClean="0">
              <a:solidFill>
                <a:srgbClr val="FFFF00"/>
              </a:solidFill>
            </a:endParaRPr>
          </a:p>
          <a:p>
            <a:pPr eaLnBrk="0" hangingPunct="0"/>
            <a:r>
              <a:rPr lang="sr-Cyrl-RS" b="1" dirty="0" smtClean="0">
                <a:solidFill>
                  <a:srgbClr val="FFFF00"/>
                </a:solidFill>
              </a:rPr>
              <a:t>Неке </a:t>
            </a:r>
            <a:r>
              <a:rPr lang="en-US" b="1" dirty="0" smtClean="0">
                <a:solidFill>
                  <a:srgbClr val="FFFF00"/>
                </a:solidFill>
              </a:rPr>
              <a:t>p</a:t>
            </a:r>
            <a:r>
              <a:rPr lang="sr-Cyrl-RS" b="1" dirty="0" smtClean="0">
                <a:solidFill>
                  <a:srgbClr val="FFFF00"/>
                </a:solidFill>
              </a:rPr>
              <a:t>, </a:t>
            </a:r>
            <a:r>
              <a:rPr lang="en-US" b="1" dirty="0" smtClean="0">
                <a:solidFill>
                  <a:srgbClr val="FFFF00"/>
                </a:solidFill>
              </a:rPr>
              <a:t>n</a:t>
            </a:r>
            <a:r>
              <a:rPr lang="sr-Cyrl-RS" b="1" dirty="0" smtClean="0">
                <a:solidFill>
                  <a:srgbClr val="FFFF00"/>
                </a:solidFill>
              </a:rPr>
              <a:t> конфигурације нису могуће, као на пример </a:t>
            </a:r>
            <a:r>
              <a:rPr lang="sr-Cyrl-RS" b="1" baseline="30000" dirty="0" smtClean="0">
                <a:solidFill>
                  <a:srgbClr val="FFFF00"/>
                </a:solidFill>
              </a:rPr>
              <a:t>4</a:t>
            </a:r>
            <a:r>
              <a:rPr lang="en-US" b="1" dirty="0" smtClean="0">
                <a:solidFill>
                  <a:srgbClr val="FFFF00"/>
                </a:solidFill>
              </a:rPr>
              <a:t>H</a:t>
            </a:r>
            <a:r>
              <a:rPr lang="sr-Cyrl-RS" b="1" dirty="0" smtClean="0">
                <a:solidFill>
                  <a:srgbClr val="FFFF00"/>
                </a:solidFill>
              </a:rPr>
              <a:t> </a:t>
            </a:r>
          </a:p>
          <a:p>
            <a:pPr eaLnBrk="0" hangingPunct="0"/>
            <a:endParaRPr lang="sr-Cyrl-RS" b="1" dirty="0" smtClean="0">
              <a:solidFill>
                <a:srgbClr val="FFFF00"/>
              </a:solidFill>
            </a:endParaRPr>
          </a:p>
          <a:p>
            <a:pPr eaLnBrk="0" hangingPunct="0"/>
            <a:endParaRPr lang="sr-Cyrl-RS" b="1" dirty="0" smtClean="0">
              <a:solidFill>
                <a:srgbClr val="FFFF00"/>
              </a:solidFill>
            </a:endParaRPr>
          </a:p>
          <a:p>
            <a:pPr eaLnBrk="0" hangingPunct="0"/>
            <a:r>
              <a:rPr lang="sr-Cyrl-RS" b="1" dirty="0" smtClean="0">
                <a:solidFill>
                  <a:srgbClr val="FFFF00"/>
                </a:solidFill>
              </a:rPr>
              <a:t>Неке </a:t>
            </a:r>
            <a:r>
              <a:rPr lang="en-US" b="1" dirty="0" smtClean="0">
                <a:solidFill>
                  <a:srgbClr val="FFFF00"/>
                </a:solidFill>
              </a:rPr>
              <a:t>p</a:t>
            </a:r>
            <a:r>
              <a:rPr lang="sr-Cyrl-RS" b="1" dirty="0" smtClean="0">
                <a:solidFill>
                  <a:srgbClr val="FFFF00"/>
                </a:solidFill>
              </a:rPr>
              <a:t>, </a:t>
            </a:r>
            <a:r>
              <a:rPr lang="en-US" b="1" dirty="0" smtClean="0">
                <a:solidFill>
                  <a:srgbClr val="FFFF00"/>
                </a:solidFill>
              </a:rPr>
              <a:t>n</a:t>
            </a:r>
            <a:r>
              <a:rPr lang="sr-Cyrl-RS" b="1" dirty="0" smtClean="0">
                <a:solidFill>
                  <a:srgbClr val="FFFF00"/>
                </a:solidFill>
              </a:rPr>
              <a:t> конфигурације резултирају повећаним </a:t>
            </a:r>
          </a:p>
          <a:p>
            <a:pPr eaLnBrk="0" hangingPunct="0"/>
            <a:r>
              <a:rPr lang="sr-Cyrl-RS" b="1" dirty="0" smtClean="0">
                <a:solidFill>
                  <a:srgbClr val="FFFF00"/>
                </a:solidFill>
              </a:rPr>
              <a:t>квантним енергетским нивоом, као на пример </a:t>
            </a:r>
            <a:r>
              <a:rPr lang="sr-Cyrl-RS" b="1" baseline="30000" dirty="0" smtClean="0">
                <a:solidFill>
                  <a:srgbClr val="FFFF00"/>
                </a:solidFill>
              </a:rPr>
              <a:t>3</a:t>
            </a:r>
            <a:r>
              <a:rPr lang="en-US" b="1" dirty="0" smtClean="0">
                <a:solidFill>
                  <a:srgbClr val="FFFF00"/>
                </a:solidFill>
              </a:rPr>
              <a:t>H</a:t>
            </a:r>
            <a:r>
              <a:rPr lang="sr-Cyrl-RS" b="1" dirty="0" smtClean="0">
                <a:solidFill>
                  <a:srgbClr val="FFFF00"/>
                </a:solidFill>
              </a:rPr>
              <a:t> </a:t>
            </a:r>
          </a:p>
          <a:p>
            <a:pPr eaLnBrk="0" hangingPunct="0"/>
            <a:endParaRPr lang="sr-Cyrl-RS" b="1" dirty="0" smtClean="0">
              <a:solidFill>
                <a:srgbClr val="FFFF00"/>
              </a:solidFill>
            </a:endParaRPr>
          </a:p>
          <a:p>
            <a:pPr eaLnBrk="0" hangingPunct="0"/>
            <a:endParaRPr lang="sr-Cyrl-RS" b="1" dirty="0">
              <a:solidFill>
                <a:srgbClr val="FFFF00"/>
              </a:solidFill>
            </a:endParaRPr>
          </a:p>
          <a:p>
            <a:pPr eaLnBrk="0" hangingPunct="0"/>
            <a:endParaRPr lang="sr-Cyrl-RS" b="1" dirty="0">
              <a:solidFill>
                <a:srgbClr val="FFFF00"/>
              </a:solidFill>
            </a:endParaRPr>
          </a:p>
          <a:p>
            <a:pPr eaLnBrk="0" hangingPunct="0"/>
            <a:r>
              <a:rPr lang="sr-Cyrl-RS" b="1" dirty="0" smtClean="0">
                <a:solidFill>
                  <a:srgbClr val="FFFF00"/>
                </a:solidFill>
              </a:rPr>
              <a:t>Таква језгра се ослобађају вишка енергије и трансформишу се емитујући зрачење, ОНА СУ РАДИОАКТИВНА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25783" y="190500"/>
            <a:ext cx="968502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9" name="Picture 2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8297" y="180975"/>
            <a:ext cx="968502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3625" y="2295526"/>
            <a:ext cx="898842" cy="141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14" y="416809"/>
            <a:ext cx="6338886" cy="393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8"/>
          <p:cNvSpPr>
            <a:spLocks noChangeArrowheads="1"/>
          </p:cNvSpPr>
          <p:nvPr/>
        </p:nvSpPr>
        <p:spPr bwMode="auto">
          <a:xfrm>
            <a:off x="147637" y="4503738"/>
            <a:ext cx="445293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dirty="0" smtClean="0"/>
              <a:t>Код стабилних изотопа енергија везе по нуклеону износи између </a:t>
            </a:r>
            <a:r>
              <a:rPr lang="en-US" dirty="0" smtClean="0"/>
              <a:t>7 </a:t>
            </a:r>
            <a:r>
              <a:rPr lang="sr-Cyrl-RS" dirty="0" smtClean="0"/>
              <a:t>и </a:t>
            </a:r>
            <a:r>
              <a:rPr lang="en-US" dirty="0" smtClean="0"/>
              <a:t>9 </a:t>
            </a:r>
            <a:r>
              <a:rPr lang="en-US" dirty="0" err="1"/>
              <a:t>MeV</a:t>
            </a:r>
            <a:r>
              <a:rPr lang="en-US" dirty="0"/>
              <a:t>. </a:t>
            </a:r>
            <a:r>
              <a:rPr lang="sr-Cyrl-RS" dirty="0" smtClean="0"/>
              <a:t>Енергија везе зависи од броја нуклеона у језгру, односно масеног броја А</a:t>
            </a:r>
          </a:p>
          <a:p>
            <a:r>
              <a:rPr lang="sr-Cyrl-RS" dirty="0" smtClean="0"/>
              <a:t>Електростатичко одбијање између протона зависи од квадрата наелектрисања, односно </a:t>
            </a:r>
            <a:r>
              <a:rPr lang="en-US" dirty="0" smtClean="0"/>
              <a:t>Z</a:t>
            </a:r>
            <a:r>
              <a:rPr lang="en-US" baseline="30000" dirty="0" smtClean="0"/>
              <a:t>2</a:t>
            </a:r>
            <a:endParaRPr lang="sr-Cyrl-RS" baseline="30000" dirty="0" smtClean="0"/>
          </a:p>
        </p:txBody>
      </p:sp>
      <p:sp>
        <p:nvSpPr>
          <p:cNvPr id="41988" name="Rectangle 9"/>
          <p:cNvSpPr>
            <a:spLocks noChangeArrowheads="1"/>
          </p:cNvSpPr>
          <p:nvPr/>
        </p:nvSpPr>
        <p:spPr bwMode="auto">
          <a:xfrm>
            <a:off x="4572000" y="4521200"/>
            <a:ext cx="4572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dirty="0" smtClean="0"/>
              <a:t>Код малих језгара број протона и неутрона је једнак, али код већих језгара да би се одржала стабилност, број неутрона се повећава, како би се повећањем енергија везе савладала сила одбијања између протона и језгро било стабилније!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4971" y="838200"/>
            <a:ext cx="2369561" cy="312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28600" y="742905"/>
            <a:ext cx="8743949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Структура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атома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језгра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Конвеционални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квантни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модел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атома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Атомска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величина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језгра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Нуклеарне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силе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енергија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везе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Стабилност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нуклида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Нестабилност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нуклида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Радиоактивни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нуклиди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Радиоактивни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распад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закон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статистика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Јединице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радиоактивности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Физичко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време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полураспада</a:t>
            </a:r>
            <a:endParaRPr kumimoji="0" lang="sr-Cyrl-R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Биолошко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ефективно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време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sr-Cyrl-R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олураспада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38188"/>
            <a:ext cx="6419850" cy="4295775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 descr="Periodic table of the 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39713"/>
            <a:ext cx="7921625" cy="661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7"/>
          <p:cNvSpPr>
            <a:spLocks noChangeArrowheads="1"/>
          </p:cNvSpPr>
          <p:nvPr/>
        </p:nvSpPr>
        <p:spPr bwMode="auto">
          <a:xfrm>
            <a:off x="3779838" y="2997200"/>
            <a:ext cx="431800" cy="360363"/>
          </a:xfrm>
          <a:prstGeom prst="rect">
            <a:avLst/>
          </a:prstGeom>
          <a:solidFill>
            <a:srgbClr val="FF0000">
              <a:alpha val="3686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3012" name="Rectangle 10"/>
          <p:cNvSpPr>
            <a:spLocks noChangeArrowheads="1"/>
          </p:cNvSpPr>
          <p:nvPr/>
        </p:nvSpPr>
        <p:spPr bwMode="auto">
          <a:xfrm>
            <a:off x="3779838" y="4508500"/>
            <a:ext cx="431800" cy="360363"/>
          </a:xfrm>
          <a:prstGeom prst="rect">
            <a:avLst/>
          </a:prstGeom>
          <a:solidFill>
            <a:srgbClr val="FF0000">
              <a:alpha val="3686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61988"/>
            <a:ext cx="45053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sign for radioactivity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80395" y="995362"/>
            <a:ext cx="3854043" cy="3367087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857250" y="893763"/>
          <a:ext cx="3476625" cy="2493962"/>
        </p:xfrm>
        <a:graphic>
          <a:graphicData uri="http://schemas.openxmlformats.org/presentationml/2006/ole">
            <p:oleObj spid="_x0000_s37890" name="Photo Editor Photo" r:id="rId3" imgW="3905795" imgH="2800741" progId="">
              <p:embed/>
            </p:oleObj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5070475" y="893763"/>
          <a:ext cx="3395663" cy="2493962"/>
        </p:xfrm>
        <a:graphic>
          <a:graphicData uri="http://schemas.openxmlformats.org/presentationml/2006/ole">
            <p:oleObj spid="_x0000_s37891" name="Photo Editor Photo" r:id="rId4" imgW="3905795" imgH="2866667" progId="">
              <p:embed/>
            </p:oleObj>
          </a:graphicData>
        </a:graphic>
      </p:graphicFrame>
      <p:graphicFrame>
        <p:nvGraphicFramePr>
          <p:cNvPr id="17417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839788" y="3930650"/>
          <a:ext cx="3516312" cy="2571750"/>
        </p:xfrm>
        <a:graphic>
          <a:graphicData uri="http://schemas.openxmlformats.org/presentationml/2006/ole">
            <p:oleObj spid="_x0000_s37892" name="Photo Editor Photo" r:id="rId5" imgW="3895238" imgH="2847619" progId="">
              <p:embed/>
            </p:oleObj>
          </a:graphicData>
        </a:graphic>
      </p:graphicFrame>
      <p:graphicFrame>
        <p:nvGraphicFramePr>
          <p:cNvPr id="17420" name="Object 12"/>
          <p:cNvGraphicFramePr>
            <a:graphicFrameLocks noChangeAspect="1"/>
          </p:cNvGraphicFramePr>
          <p:nvPr>
            <p:ph sz="quarter" idx="4"/>
          </p:nvPr>
        </p:nvGraphicFramePr>
        <p:xfrm>
          <a:off x="5068888" y="3917950"/>
          <a:ext cx="3390900" cy="2606675"/>
        </p:xfrm>
        <a:graphic>
          <a:graphicData uri="http://schemas.openxmlformats.org/presentationml/2006/ole">
            <p:oleObj spid="_x0000_s37893" name="Photo Editor Photo" r:id="rId6" imgW="3943901" imgH="2847619" progId="">
              <p:embed/>
            </p:oleObj>
          </a:graphicData>
        </a:graphic>
      </p:graphicFrame>
      <p:sp>
        <p:nvSpPr>
          <p:cNvPr id="13318" name="WordArt 5"/>
          <p:cNvSpPr>
            <a:spLocks noChangeArrowheads="1" noChangeShapeType="1" noTextEdit="1"/>
          </p:cNvSpPr>
          <p:nvPr/>
        </p:nvSpPr>
        <p:spPr bwMode="auto">
          <a:xfrm>
            <a:off x="1000125" y="214313"/>
            <a:ext cx="7175500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Закон радиоактивног распада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17"/>
          <p:cNvGraphicFramePr>
            <a:graphicFrameLocks noChangeAspect="1"/>
          </p:cNvGraphicFramePr>
          <p:nvPr>
            <p:ph/>
          </p:nvPr>
        </p:nvGraphicFramePr>
        <p:xfrm>
          <a:off x="176214" y="1460500"/>
          <a:ext cx="2142738" cy="2221545"/>
        </p:xfrm>
        <a:graphic>
          <a:graphicData uri="http://schemas.openxmlformats.org/presentationml/2006/ole">
            <p:oleObj spid="_x0000_s38914" name="Bitmap Image" r:id="rId3" imgW="3610479" imgH="2610214" progId="PBrush">
              <p:embed/>
            </p:oleObj>
          </a:graphicData>
        </a:graphic>
      </p:graphicFrame>
      <p:sp>
        <p:nvSpPr>
          <p:cNvPr id="14345" name="WordArt 5"/>
          <p:cNvSpPr>
            <a:spLocks noChangeArrowheads="1" noChangeShapeType="1" noTextEdit="1"/>
          </p:cNvSpPr>
          <p:nvPr/>
        </p:nvSpPr>
        <p:spPr bwMode="auto">
          <a:xfrm>
            <a:off x="611188" y="192088"/>
            <a:ext cx="806450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Закон радиоактивног распада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434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7638" y="5740400"/>
            <a:ext cx="4976812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1250" y="1471614"/>
            <a:ext cx="167289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9" name="Object 16"/>
          <p:cNvGraphicFramePr>
            <a:graphicFrameLocks noChangeAspect="1"/>
          </p:cNvGraphicFramePr>
          <p:nvPr/>
        </p:nvGraphicFramePr>
        <p:xfrm>
          <a:off x="6473825" y="1487488"/>
          <a:ext cx="2393950" cy="658812"/>
        </p:xfrm>
        <a:graphic>
          <a:graphicData uri="http://schemas.openxmlformats.org/presentationml/2006/ole">
            <p:oleObj spid="_x0000_s38915" name="Equation" r:id="rId6" imgW="876240" imgH="241200" progId="">
              <p:embed/>
            </p:oleObj>
          </a:graphicData>
        </a:graphic>
      </p:graphicFrame>
      <p:graphicFrame>
        <p:nvGraphicFramePr>
          <p:cNvPr id="14340" name="Object 5"/>
          <p:cNvGraphicFramePr>
            <a:graphicFrameLocks noChangeAspect="1"/>
          </p:cNvGraphicFramePr>
          <p:nvPr/>
        </p:nvGraphicFramePr>
        <p:xfrm>
          <a:off x="6484938" y="2200275"/>
          <a:ext cx="2427287" cy="658813"/>
        </p:xfrm>
        <a:graphic>
          <a:graphicData uri="http://schemas.openxmlformats.org/presentationml/2006/ole">
            <p:oleObj spid="_x0000_s38916" name="Equation" r:id="rId7" imgW="863280" imgH="241200" progId="">
              <p:embed/>
            </p:oleObj>
          </a:graphicData>
        </a:graphic>
      </p:graphicFrame>
      <p:graphicFrame>
        <p:nvGraphicFramePr>
          <p:cNvPr id="14341" name="Object 6"/>
          <p:cNvGraphicFramePr>
            <a:graphicFrameLocks noChangeAspect="1"/>
          </p:cNvGraphicFramePr>
          <p:nvPr/>
        </p:nvGraphicFramePr>
        <p:xfrm>
          <a:off x="5121275" y="3775075"/>
          <a:ext cx="941388" cy="876300"/>
        </p:xfrm>
        <a:graphic>
          <a:graphicData uri="http://schemas.openxmlformats.org/presentationml/2006/ole">
            <p:oleObj spid="_x0000_s38917" name="Equation" r:id="rId8" imgW="545760" imgH="507960" progId="">
              <p:embed/>
            </p:oleObj>
          </a:graphicData>
        </a:graphic>
      </p:graphicFrame>
      <p:graphicFrame>
        <p:nvGraphicFramePr>
          <p:cNvPr id="14342" name="Object 7"/>
          <p:cNvGraphicFramePr>
            <a:graphicFrameLocks noChangeAspect="1"/>
          </p:cNvGraphicFramePr>
          <p:nvPr/>
        </p:nvGraphicFramePr>
        <p:xfrm>
          <a:off x="5064125" y="4792663"/>
          <a:ext cx="1447800" cy="887412"/>
        </p:xfrm>
        <a:graphic>
          <a:graphicData uri="http://schemas.openxmlformats.org/presentationml/2006/ole">
            <p:oleObj spid="_x0000_s38918" name="Equation" r:id="rId9" imgW="660240" imgH="406080" progId="">
              <p:embed/>
            </p:oleObj>
          </a:graphicData>
        </a:graphic>
      </p:graphicFrame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09067" y="1468438"/>
            <a:ext cx="226732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81550" y="1465262"/>
            <a:ext cx="157439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7649" y="3781424"/>
            <a:ext cx="335902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64313" y="3814762"/>
            <a:ext cx="2351087" cy="7191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Picture 23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9288" y="4932363"/>
            <a:ext cx="1589087" cy="695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300156"/>
            <a:ext cx="4241800" cy="628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5375" y="3762375"/>
            <a:ext cx="38862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4591051" y="356711"/>
            <a:ext cx="45529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Biološko vreme polueliminacije (T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1/2</a:t>
            </a: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vreme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potrebno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količina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farmaka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ili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radiofarmaka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apli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kovan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pacijentu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redu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kuje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polovinu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usl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njegovog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izlučivanja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iz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organizma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91051" y="1966435"/>
            <a:ext cx="45529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Efektivno vreme polueliminacije (T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1/2</a:t>
            </a: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vr</a:t>
            </a:r>
            <a:r>
              <a:rPr lang="sr-Latn-RS" dirty="0" smtClean="0"/>
              <a:t>e</a:t>
            </a:r>
            <a:r>
              <a:rPr lang="en-US" dirty="0" smtClean="0"/>
              <a:t>me </a:t>
            </a:r>
            <a:r>
              <a:rPr lang="en-US" dirty="0" err="1" smtClean="0"/>
              <a:t>potrebno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se </a:t>
            </a:r>
            <a:r>
              <a:rPr lang="en-US" dirty="0" err="1" smtClean="0"/>
              <a:t>aktivnost</a:t>
            </a:r>
            <a:r>
              <a:rPr lang="en-US" dirty="0" smtClean="0"/>
              <a:t> </a:t>
            </a:r>
            <a:r>
              <a:rPr lang="en-US" dirty="0" err="1" smtClean="0"/>
              <a:t>radiofarmaka</a:t>
            </a:r>
            <a:r>
              <a:rPr lang="sr-Latn-RS" dirty="0" smtClean="0"/>
              <a:t> u</a:t>
            </a:r>
            <a:r>
              <a:rPr lang="en-US" dirty="0" smtClean="0"/>
              <a:t> </a:t>
            </a:r>
            <a:r>
              <a:rPr lang="en-US" dirty="0" err="1" smtClean="0"/>
              <a:t>pacijentu</a:t>
            </a:r>
            <a:r>
              <a:rPr lang="en-US" dirty="0" smtClean="0"/>
              <a:t> </a:t>
            </a:r>
            <a:r>
              <a:rPr lang="en-US" dirty="0" err="1" smtClean="0"/>
              <a:t>redu</a:t>
            </a:r>
            <a:r>
              <a:rPr lang="sr-Latn-RS" dirty="0" smtClean="0"/>
              <a:t>kuje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polovinu</a:t>
            </a:r>
            <a:r>
              <a:rPr lang="en-US" dirty="0" smtClean="0"/>
              <a:t> </a:t>
            </a:r>
            <a:r>
              <a:rPr lang="en-US" dirty="0" err="1" smtClean="0"/>
              <a:t>zbog</a:t>
            </a:r>
            <a:r>
              <a:rPr lang="en-US" dirty="0" smtClean="0"/>
              <a:t> </a:t>
            </a:r>
            <a:r>
              <a:rPr lang="sr-Latn-RS" dirty="0" smtClean="0"/>
              <a:t>fizičkog </a:t>
            </a:r>
            <a:r>
              <a:rPr lang="en-US" dirty="0" err="1" smtClean="0"/>
              <a:t>raspada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biološkog</a:t>
            </a:r>
            <a:r>
              <a:rPr lang="en-US" dirty="0" smtClean="0"/>
              <a:t> </a:t>
            </a:r>
            <a:r>
              <a:rPr lang="en-US" dirty="0" err="1" smtClean="0"/>
              <a:t>izlučivanja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4"/>
          <p:cNvSpPr>
            <a:spLocks noChangeArrowheads="1" noChangeShapeType="1" noTextEdit="1"/>
          </p:cNvSpPr>
          <p:nvPr/>
        </p:nvSpPr>
        <p:spPr bwMode="auto">
          <a:xfrm>
            <a:off x="2143125" y="1928813"/>
            <a:ext cx="4429125" cy="2143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1Bq=1 </a:t>
            </a:r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распад</a:t>
            </a: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 </a:t>
            </a:r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у</a:t>
            </a: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 </a:t>
            </a:r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секунди</a:t>
            </a:r>
            <a:endParaRPr lang="pl-PL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+mn-cs"/>
            </a:endParaRPr>
          </a:p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kilo, mega, giga, tera....</a:t>
            </a:r>
          </a:p>
          <a:p>
            <a:pPr algn="ctr" eaLnBrk="0" hangingPunct="0">
              <a:defRPr/>
            </a:pPr>
            <a:endParaRPr lang="pl-PL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+mn-cs"/>
            </a:endParaRPr>
          </a:p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1Ci=3.7x 10</a:t>
            </a:r>
            <a:r>
              <a:rPr lang="pl-PL" sz="3600" kern="10" baseline="3000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10 </a:t>
            </a: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Bq</a:t>
            </a:r>
          </a:p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mili, mikro, nano, piko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+mn-cs"/>
            </a:endParaRPr>
          </a:p>
        </p:txBody>
      </p:sp>
      <p:sp>
        <p:nvSpPr>
          <p:cNvPr id="99331" name="WordArt 5"/>
          <p:cNvSpPr>
            <a:spLocks noChangeArrowheads="1" noChangeShapeType="1" noTextEdit="1"/>
          </p:cNvSpPr>
          <p:nvPr/>
        </p:nvSpPr>
        <p:spPr bwMode="auto">
          <a:xfrm>
            <a:off x="1500188" y="357188"/>
            <a:ext cx="5670550" cy="1381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Јединице радиоактивности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350874" y="4429125"/>
            <a:ext cx="8150189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дијагностичкој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нуклеарној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медицини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опсегу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 - mCi (37 kBq - 37 MBq)</a:t>
            </a:r>
          </a:p>
        </p:txBody>
      </p:sp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330347" y="5381145"/>
            <a:ext cx="8201689" cy="8302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терапијској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нуклеарној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медицини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 (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7.4 GBq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57188" y="500063"/>
            <a:ext cx="8443912" cy="526297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језгро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егзактним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саставом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Радионуклид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Нестабилни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радиоактивни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Изотопи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хемијска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својства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Изобари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хемијска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својства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Изомери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који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имају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протона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неутрона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имају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енергетска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стања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Marie and Pierre Curi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4500" y="241300"/>
            <a:ext cx="3983038" cy="3013075"/>
          </a:xfrm>
        </p:spPr>
      </p:pic>
      <p:pic>
        <p:nvPicPr>
          <p:cNvPr id="40963" name="Picture 8" descr="Henri Becquere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8500" y="236538"/>
            <a:ext cx="3073400" cy="3011487"/>
          </a:xfrm>
        </p:spPr>
      </p:pic>
      <p:pic>
        <p:nvPicPr>
          <p:cNvPr id="40964" name="Picture 12" descr="Ernest Rutherfor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619250" y="3284538"/>
            <a:ext cx="2693988" cy="3384550"/>
          </a:xfrm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3429000"/>
            <a:ext cx="184785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9188" y="6072188"/>
            <a:ext cx="1865312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b="1" i="1" dirty="0"/>
              <a:t>George de Hevesy</a:t>
            </a:r>
          </a:p>
          <a:p>
            <a:pPr eaLnBrk="0" hangingPunct="0">
              <a:defRPr/>
            </a:pPr>
            <a:r>
              <a:rPr lang="en-US" sz="1400" b="1" dirty="0"/>
              <a:t>(1885 - 1966)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5" descr="cloud"/>
          <p:cNvSpPr>
            <a:spLocks noChangeAspect="1" noChangeArrowheads="1"/>
          </p:cNvSpPr>
          <p:nvPr/>
        </p:nvSpPr>
        <p:spPr bwMode="auto">
          <a:xfrm>
            <a:off x="4143375" y="300037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6" name="AutoShape 7" descr="cloud"/>
          <p:cNvSpPr>
            <a:spLocks noChangeAspect="1" noChangeArrowheads="1"/>
          </p:cNvSpPr>
          <p:nvPr/>
        </p:nvSpPr>
        <p:spPr bwMode="auto">
          <a:xfrm>
            <a:off x="4143375" y="300037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7" name="AutoShape 9" descr="cloud"/>
          <p:cNvSpPr>
            <a:spLocks noChangeAspect="1" noChangeArrowheads="1"/>
          </p:cNvSpPr>
          <p:nvPr/>
        </p:nvSpPr>
        <p:spPr bwMode="auto">
          <a:xfrm>
            <a:off x="4143375" y="300037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8" name="AutoShape 11" descr="ruthmod"/>
          <p:cNvSpPr>
            <a:spLocks noChangeAspect="1" noChangeArrowheads="1"/>
          </p:cNvSpPr>
          <p:nvPr/>
        </p:nvSpPr>
        <p:spPr bwMode="auto">
          <a:xfrm>
            <a:off x="2714625" y="2286000"/>
            <a:ext cx="3714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graphicFrame>
        <p:nvGraphicFramePr>
          <p:cNvPr id="3074" name="Object 15"/>
          <p:cNvGraphicFramePr>
            <a:graphicFrameLocks noChangeAspect="1"/>
          </p:cNvGraphicFramePr>
          <p:nvPr>
            <p:ph sz="half" idx="1"/>
          </p:nvPr>
        </p:nvGraphicFramePr>
        <p:xfrm>
          <a:off x="220663" y="933450"/>
          <a:ext cx="4938712" cy="3040063"/>
        </p:xfrm>
        <a:graphic>
          <a:graphicData uri="http://schemas.openxmlformats.org/presentationml/2006/ole">
            <p:oleObj spid="_x0000_s3074" name="Photo Editor Photo" r:id="rId3" imgW="3715269" imgH="2285714" progId="">
              <p:embed/>
            </p:oleObj>
          </a:graphicData>
        </a:graphic>
      </p:graphicFrame>
      <p:pic>
        <p:nvPicPr>
          <p:cNvPr id="3079" name="Picture 26" descr="ATO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101013" y="0"/>
            <a:ext cx="857250" cy="857250"/>
          </a:xfrm>
        </p:spPr>
      </p:pic>
      <p:sp>
        <p:nvSpPr>
          <p:cNvPr id="5148" name="WordArt 28"/>
          <p:cNvSpPr>
            <a:spLocks noChangeArrowheads="1" noChangeShapeType="1" noTextEdit="1"/>
          </p:cNvSpPr>
          <p:nvPr/>
        </p:nvSpPr>
        <p:spPr bwMode="auto">
          <a:xfrm>
            <a:off x="539750" y="4294188"/>
            <a:ext cx="69135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99.94% </a:t>
            </a:r>
            <a:r>
              <a:rPr lang="sr-Cyrl-RS" sz="3600" kern="10" dirty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МАСЕ У ЈЕЗГРУ</a:t>
            </a:r>
            <a:endParaRPr lang="en-US" sz="3600" kern="10" dirty="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00FFFF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5149" name="WordArt 29"/>
          <p:cNvSpPr>
            <a:spLocks noChangeArrowheads="1" noChangeShapeType="1" noTextEdit="1"/>
          </p:cNvSpPr>
          <p:nvPr/>
        </p:nvSpPr>
        <p:spPr bwMode="auto">
          <a:xfrm>
            <a:off x="611188" y="5086350"/>
            <a:ext cx="69135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600,000,000,000,000,000,000,000 протона чини један грам</a:t>
            </a:r>
            <a:endParaRPr lang="en-US" sz="3600" kern="1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00FFFF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5151" name="WordArt 31"/>
          <p:cNvSpPr>
            <a:spLocks noChangeArrowheads="1" noChangeShapeType="1" noTextEdit="1"/>
          </p:cNvSpPr>
          <p:nvPr/>
        </p:nvSpPr>
        <p:spPr bwMode="auto">
          <a:xfrm>
            <a:off x="611188" y="5734050"/>
            <a:ext cx="69135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маса електрона 1/2000 масе протона, односно неутрона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>
          <a:xfrm>
            <a:off x="5797550" y="681038"/>
            <a:ext cx="2595563" cy="928687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Ernest</a:t>
            </a:r>
            <a:r>
              <a:rPr lang="sr-Cyrl-R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</a:rPr>
              <a:t>Rutherford</a:t>
            </a:r>
          </a:p>
        </p:txBody>
      </p:sp>
      <p:sp>
        <p:nvSpPr>
          <p:cNvPr id="3084" name="Rectangle 11"/>
          <p:cNvSpPr>
            <a:spLocks noChangeArrowheads="1"/>
          </p:cNvSpPr>
          <p:nvPr/>
        </p:nvSpPr>
        <p:spPr bwMode="auto">
          <a:xfrm>
            <a:off x="6178550" y="560388"/>
            <a:ext cx="1466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 dirty="0" err="1">
                <a:solidFill>
                  <a:srgbClr val="FFFF00"/>
                </a:solidFill>
              </a:rPr>
              <a:t>Niels</a:t>
            </a:r>
            <a:r>
              <a:rPr lang="en-US" sz="2000" b="1" dirty="0">
                <a:solidFill>
                  <a:srgbClr val="FFFF00"/>
                </a:solidFill>
              </a:rPr>
              <a:t> Bohr</a:t>
            </a:r>
          </a:p>
        </p:txBody>
      </p:sp>
      <p:pic>
        <p:nvPicPr>
          <p:cNvPr id="3085" name="Picture 14" descr="https://html1-f.scribdassets.com/91fczwoxq843fzxk/images/8-f38c3100b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1365250"/>
            <a:ext cx="31908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8" grpId="0" animBg="1"/>
      <p:bldP spid="5149" grpId="0" animBg="1"/>
      <p:bldP spid="51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AutoShape 4" descr="{\displaystyle f=E/h}"/>
          <p:cNvSpPr>
            <a:spLocks noChangeAspect="1" noChangeArrowheads="1"/>
          </p:cNvSpPr>
          <p:nvPr/>
        </p:nvSpPr>
        <p:spPr bwMode="auto">
          <a:xfrm>
            <a:off x="1435100" y="5429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501" name="AutoShape 5" descr="{\displaystyle \hbar =h/(2\pi )}"/>
          <p:cNvSpPr>
            <a:spLocks noChangeAspect="1" noChangeArrowheads="1"/>
          </p:cNvSpPr>
          <p:nvPr/>
        </p:nvSpPr>
        <p:spPr bwMode="auto">
          <a:xfrm>
            <a:off x="14781213" y="8175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502" name="AutoShape 6" descr="{\displaystyle E=\hbar \omega }"/>
          <p:cNvSpPr>
            <a:spLocks noChangeAspect="1" noChangeArrowheads="1"/>
          </p:cNvSpPr>
          <p:nvPr/>
        </p:nvSpPr>
        <p:spPr bwMode="auto">
          <a:xfrm>
            <a:off x="1435100" y="11064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503" name="AutoShape 7" descr="{\displaystyle \mathbf {L} =n\cdot \hbar =n\cdot {h \over 2\pi }}"/>
          <p:cNvSpPr>
            <a:spLocks noChangeAspect="1" noChangeArrowheads="1"/>
          </p:cNvSpPr>
          <p:nvPr/>
        </p:nvSpPr>
        <p:spPr bwMode="auto">
          <a:xfrm>
            <a:off x="1435100" y="19304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650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510" y="361951"/>
            <a:ext cx="6097254" cy="33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800600" y="4203770"/>
            <a:ext cx="37623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 smtClean="0"/>
              <a:t>ВЕЛИЧИНА</a:t>
            </a:r>
            <a:r>
              <a:rPr lang="en-US" dirty="0" smtClean="0"/>
              <a:t> </a:t>
            </a:r>
            <a:r>
              <a:rPr lang="sr-Cyrl-RS" dirty="0" smtClean="0"/>
              <a:t>АТОМА</a:t>
            </a:r>
            <a:endParaRPr lang="en-US" dirty="0" smtClean="0"/>
          </a:p>
          <a:p>
            <a:endParaRPr lang="en-US" dirty="0" smtClean="0"/>
          </a:p>
          <a:p>
            <a:r>
              <a:rPr lang="sr-Cyrl-RS" dirty="0" smtClean="0"/>
              <a:t>Језгро</a:t>
            </a:r>
            <a:r>
              <a:rPr lang="en-US" dirty="0" smtClean="0"/>
              <a:t> </a:t>
            </a:r>
            <a:r>
              <a:rPr lang="sr-Cyrl-RS" dirty="0" smtClean="0"/>
              <a:t>атома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попут</a:t>
            </a:r>
            <a:r>
              <a:rPr lang="en-US" dirty="0" smtClean="0"/>
              <a:t> </a:t>
            </a:r>
            <a:r>
              <a:rPr lang="sr-Cyrl-RS" dirty="0" smtClean="0"/>
              <a:t>семенке</a:t>
            </a:r>
            <a:r>
              <a:rPr lang="en-US" dirty="0" smtClean="0"/>
              <a:t> </a:t>
            </a:r>
            <a:r>
              <a:rPr lang="sr-Cyrl-RS" dirty="0" smtClean="0"/>
              <a:t>поморанџе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sr-Cyrl-RS" dirty="0" smtClean="0"/>
              <a:t>Електронски</a:t>
            </a:r>
            <a:r>
              <a:rPr lang="en-US" dirty="0" smtClean="0"/>
              <a:t> </a:t>
            </a:r>
            <a:r>
              <a:rPr lang="sr-Cyrl-RS" dirty="0" smtClean="0"/>
              <a:t>омотач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као</a:t>
            </a:r>
            <a:r>
              <a:rPr lang="en-US" dirty="0" smtClean="0"/>
              <a:t> 4.5 </a:t>
            </a:r>
            <a:r>
              <a:rPr lang="sr-Cyrl-RS" dirty="0" smtClean="0"/>
              <a:t>фудбалских</a:t>
            </a:r>
            <a:r>
              <a:rPr lang="en-US" dirty="0" smtClean="0"/>
              <a:t> </a:t>
            </a:r>
            <a:r>
              <a:rPr lang="sr-Cyrl-RS" dirty="0" smtClean="0"/>
              <a:t>игралишта</a:t>
            </a:r>
            <a:r>
              <a:rPr lang="en-US" dirty="0" smtClean="0"/>
              <a:t> (500 </a:t>
            </a:r>
            <a:r>
              <a:rPr lang="sr-Cyrl-RS" dirty="0" smtClean="0"/>
              <a:t>метара</a:t>
            </a:r>
            <a:r>
              <a:rPr lang="en-US" dirty="0" smtClean="0"/>
              <a:t>).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0" y="4114800"/>
            <a:ext cx="3476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Атоми су веома мали: величина атома се мери у пикометрима — билионитим деловима (10</a:t>
            </a:r>
            <a:r>
              <a:rPr lang="ru-RU" baseline="30000" dirty="0" smtClean="0"/>
              <a:t>−12</a:t>
            </a:r>
            <a:r>
              <a:rPr lang="ru-RU" dirty="0" smtClean="0"/>
              <a:t>) метра.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863" y="219075"/>
            <a:ext cx="4835111" cy="490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04801" y="5117664"/>
            <a:ext cx="8667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dirty="0" smtClean="0"/>
              <a:t>Илустрација атома хелијума. Приказан је нуклеус (љубичасто) и дистрибуција електронског облака (црно). Нуклеус (горе десно) у хелијуму је у реалности сферно симетричан и блиско је сличан електронском облаку, мада код компликованијих нуклеуса то није случај. Црна линија представља један ангстрем (10</a:t>
            </a:r>
            <a:r>
              <a:rPr lang="sr-Cyrl-RS" baseline="30000" dirty="0" smtClean="0"/>
              <a:t>−10</a:t>
            </a:r>
            <a:r>
              <a:rPr lang="sr-Cyrl-RS" dirty="0" smtClean="0"/>
              <a:t> </a:t>
            </a:r>
            <a:r>
              <a:rPr lang="en-US" dirty="0" smtClean="0"/>
              <a:t>m </a:t>
            </a:r>
            <a:r>
              <a:rPr lang="sr-Cyrl-RS" dirty="0" smtClean="0"/>
              <a:t>или 100 </a:t>
            </a:r>
            <a:r>
              <a:rPr lang="en-US" dirty="0" smtClean="0"/>
              <a:t>pm).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3825" y="176243"/>
            <a:ext cx="8905875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1700" dirty="0" smtClean="0"/>
              <a:t>Атом</a:t>
            </a:r>
            <a:r>
              <a:rPr lang="vi-VN" sz="1700" dirty="0" smtClean="0"/>
              <a:t> </a:t>
            </a:r>
            <a:r>
              <a:rPr lang="sr-Cyrl-RS" sz="1700" dirty="0" smtClean="0"/>
              <a:t>је</a:t>
            </a:r>
            <a:r>
              <a:rPr lang="vi-VN" sz="1700" dirty="0" smtClean="0"/>
              <a:t> </a:t>
            </a:r>
            <a:r>
              <a:rPr lang="sr-Cyrl-RS" sz="1700" dirty="0" smtClean="0"/>
              <a:t>најмања</a:t>
            </a:r>
            <a:r>
              <a:rPr lang="vi-VN" sz="1700" dirty="0" smtClean="0"/>
              <a:t> </a:t>
            </a:r>
            <a:r>
              <a:rPr lang="sr-Cyrl-RS" sz="1700" dirty="0" smtClean="0"/>
              <a:t>честица</a:t>
            </a:r>
            <a:r>
              <a:rPr lang="vi-VN" sz="1700" dirty="0" smtClean="0"/>
              <a:t> </a:t>
            </a:r>
            <a:r>
              <a:rPr lang="sr-Cyrl-RS" sz="1700" dirty="0" smtClean="0"/>
              <a:t>одређеног</a:t>
            </a:r>
            <a:r>
              <a:rPr lang="vi-VN" sz="1700" dirty="0" smtClean="0"/>
              <a:t> </a:t>
            </a:r>
            <a:r>
              <a:rPr lang="sr-Cyrl-RS" sz="1700" dirty="0" smtClean="0"/>
              <a:t>елемента</a:t>
            </a:r>
            <a:r>
              <a:rPr lang="vi-VN" sz="1700" dirty="0" smtClean="0"/>
              <a:t> </a:t>
            </a:r>
            <a:r>
              <a:rPr lang="sr-Cyrl-RS" sz="1700" dirty="0" smtClean="0"/>
              <a:t>који</a:t>
            </a:r>
            <a:r>
              <a:rPr lang="vi-VN" sz="1700" dirty="0" smtClean="0"/>
              <a:t> </a:t>
            </a:r>
            <a:r>
              <a:rPr lang="sr-Cyrl-RS" sz="1700" dirty="0" smtClean="0"/>
              <a:t>испољава</a:t>
            </a:r>
            <a:r>
              <a:rPr lang="vi-VN" sz="1700" dirty="0" smtClean="0"/>
              <a:t> </a:t>
            </a:r>
            <a:r>
              <a:rPr lang="sr-Cyrl-RS" sz="1700" dirty="0" smtClean="0"/>
              <a:t>иста</a:t>
            </a:r>
            <a:r>
              <a:rPr lang="vi-VN" sz="1700" dirty="0" smtClean="0"/>
              <a:t> </a:t>
            </a:r>
            <a:r>
              <a:rPr lang="sr-Cyrl-RS" sz="1700" dirty="0" smtClean="0"/>
              <a:t>својства</a:t>
            </a:r>
            <a:r>
              <a:rPr lang="vi-VN" sz="1700" dirty="0" smtClean="0"/>
              <a:t> </a:t>
            </a:r>
            <a:r>
              <a:rPr lang="sr-Cyrl-RS" sz="1700" dirty="0" smtClean="0"/>
              <a:t>као</a:t>
            </a:r>
            <a:r>
              <a:rPr lang="vi-VN" sz="1700" dirty="0" smtClean="0"/>
              <a:t> </a:t>
            </a:r>
            <a:r>
              <a:rPr lang="sr-Cyrl-RS" sz="1700" dirty="0" smtClean="0"/>
              <a:t>и</a:t>
            </a:r>
            <a:r>
              <a:rPr lang="vi-VN" sz="1700" dirty="0" smtClean="0"/>
              <a:t> </a:t>
            </a:r>
            <a:r>
              <a:rPr lang="sr-Cyrl-RS" sz="1700" dirty="0" smtClean="0"/>
              <a:t>тај</a:t>
            </a:r>
            <a:r>
              <a:rPr lang="vi-VN" sz="1700" dirty="0" smtClean="0"/>
              <a:t> </a:t>
            </a:r>
            <a:r>
              <a:rPr lang="sr-Cyrl-RS" sz="1700" dirty="0" smtClean="0"/>
              <a:t>елемент</a:t>
            </a:r>
            <a:r>
              <a:rPr lang="vi-VN" sz="1700" dirty="0" smtClean="0"/>
              <a:t>.</a:t>
            </a:r>
            <a:endParaRPr lang="en-US" sz="1700" dirty="0" smtClean="0"/>
          </a:p>
          <a:p>
            <a:endParaRPr lang="vi-VN" sz="1700" dirty="0" smtClean="0"/>
          </a:p>
          <a:p>
            <a:r>
              <a:rPr lang="sr-Cyrl-RS" sz="1700" dirty="0" smtClean="0"/>
              <a:t>историја</a:t>
            </a:r>
            <a:r>
              <a:rPr lang="vi-VN" sz="1700" dirty="0" smtClean="0"/>
              <a:t> </a:t>
            </a:r>
            <a:r>
              <a:rPr lang="sr-Cyrl-RS" sz="1700" dirty="0" smtClean="0"/>
              <a:t>теорије</a:t>
            </a:r>
            <a:r>
              <a:rPr lang="vi-VN" sz="1700" dirty="0" smtClean="0"/>
              <a:t> </a:t>
            </a:r>
            <a:r>
              <a:rPr lang="sr-Cyrl-RS" sz="1700" dirty="0" smtClean="0"/>
              <a:t>атома</a:t>
            </a:r>
            <a:r>
              <a:rPr lang="vi-VN" sz="1700" dirty="0" smtClean="0"/>
              <a:t>:</a:t>
            </a:r>
            <a:endParaRPr lang="en-US" sz="1700" dirty="0" smtClean="0"/>
          </a:p>
          <a:p>
            <a:endParaRPr lang="vi-VN" sz="1700" dirty="0" smtClean="0"/>
          </a:p>
          <a:p>
            <a:pPr>
              <a:buFont typeface="Wingdings" pitchFamily="2" charset="2"/>
              <a:buChar char="q"/>
            </a:pPr>
            <a:r>
              <a:rPr lang="sr-Cyrl-RS" sz="1700" b="1" dirty="0" smtClean="0"/>
              <a:t>Леукип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и</a:t>
            </a:r>
            <a:r>
              <a:rPr lang="vi-VN" sz="1700" b="1" dirty="0" smtClean="0"/>
              <a:t> </a:t>
            </a:r>
            <a:r>
              <a:rPr lang="sr-Cyrl-RS" sz="1700" b="1" dirty="0" smtClean="0"/>
              <a:t>Демокрит</a:t>
            </a:r>
            <a:r>
              <a:rPr lang="vi-VN" sz="1700" b="1" dirty="0" smtClean="0"/>
              <a:t> </a:t>
            </a:r>
            <a:r>
              <a:rPr lang="vi-VN" sz="1700" dirty="0" smtClean="0"/>
              <a:t>(</a:t>
            </a:r>
            <a:r>
              <a:rPr lang="sr-Cyrl-RS" sz="1700" dirty="0" smtClean="0"/>
              <a:t>старогрчки</a:t>
            </a:r>
            <a:r>
              <a:rPr lang="vi-VN" sz="1700" dirty="0" smtClean="0"/>
              <a:t> </a:t>
            </a:r>
            <a:r>
              <a:rPr lang="sr-Cyrl-RS" sz="1700" dirty="0" smtClean="0"/>
              <a:t>филозифи</a:t>
            </a:r>
            <a:r>
              <a:rPr lang="vi-VN" sz="1700" dirty="0" smtClean="0"/>
              <a:t> – 5. </a:t>
            </a:r>
            <a:r>
              <a:rPr lang="sr-Cyrl-RS" sz="1700" dirty="0" smtClean="0"/>
              <a:t>век</a:t>
            </a:r>
            <a:r>
              <a:rPr lang="vi-VN" sz="1700" dirty="0" smtClean="0"/>
              <a:t> </a:t>
            </a:r>
            <a:r>
              <a:rPr lang="sr-Cyrl-RS" sz="1700" dirty="0" smtClean="0"/>
              <a:t>пре</a:t>
            </a:r>
            <a:r>
              <a:rPr lang="vi-VN" sz="1700" dirty="0" smtClean="0"/>
              <a:t> </a:t>
            </a:r>
            <a:r>
              <a:rPr lang="sr-Cyrl-RS" sz="1700" dirty="0" smtClean="0"/>
              <a:t>нове</a:t>
            </a:r>
            <a:r>
              <a:rPr lang="vi-VN" sz="1700" dirty="0" smtClean="0"/>
              <a:t> </a:t>
            </a:r>
            <a:r>
              <a:rPr lang="sr-Cyrl-RS" sz="1700" dirty="0" smtClean="0"/>
              <a:t>ере</a:t>
            </a:r>
            <a:r>
              <a:rPr lang="vi-VN" sz="1700" dirty="0" smtClean="0"/>
              <a:t>) – </a:t>
            </a:r>
            <a:r>
              <a:rPr lang="sr-Cyrl-RS" sz="1700" dirty="0" smtClean="0"/>
              <a:t>претпостављају</a:t>
            </a:r>
            <a:r>
              <a:rPr lang="vi-VN" sz="1700" dirty="0" smtClean="0"/>
              <a:t> </a:t>
            </a:r>
            <a:r>
              <a:rPr lang="sr-Cyrl-RS" sz="1700" dirty="0" smtClean="0"/>
              <a:t>о</a:t>
            </a:r>
            <a:r>
              <a:rPr lang="vi-VN" sz="1700" dirty="0" smtClean="0"/>
              <a:t> </a:t>
            </a:r>
            <a:r>
              <a:rPr lang="sr-Cyrl-RS" sz="1700" dirty="0" smtClean="0"/>
              <a:t>постојању</a:t>
            </a:r>
            <a:r>
              <a:rPr lang="vi-VN" sz="1700" dirty="0" smtClean="0"/>
              <a:t> </a:t>
            </a:r>
            <a:r>
              <a:rPr lang="sr-Cyrl-RS" sz="1700" dirty="0" smtClean="0"/>
              <a:t>тако</a:t>
            </a:r>
            <a:r>
              <a:rPr lang="vi-VN" sz="1700" dirty="0" smtClean="0"/>
              <a:t> </a:t>
            </a:r>
            <a:r>
              <a:rPr lang="sr-Cyrl-RS" sz="1700" dirty="0" smtClean="0"/>
              <a:t>нечег</a:t>
            </a:r>
            <a:r>
              <a:rPr lang="vi-VN" sz="1700" dirty="0" smtClean="0"/>
              <a:t> </a:t>
            </a:r>
            <a:r>
              <a:rPr lang="sr-Cyrl-RS" sz="1700" dirty="0" smtClean="0"/>
              <a:t>малог</a:t>
            </a:r>
            <a:r>
              <a:rPr lang="en-US" sz="1700" dirty="0" smtClean="0"/>
              <a:t>. </a:t>
            </a:r>
            <a:r>
              <a:rPr lang="en-US" sz="1700" dirty="0" err="1" smtClean="0"/>
              <a:t>Aтоми</a:t>
            </a:r>
            <a:r>
              <a:rPr lang="en-US" sz="1700" dirty="0" smtClean="0"/>
              <a:t> </a:t>
            </a:r>
            <a:r>
              <a:rPr lang="en-US" sz="1700" dirty="0" err="1" smtClean="0"/>
              <a:t>су</a:t>
            </a:r>
            <a:r>
              <a:rPr lang="en-US" sz="1700" dirty="0" smtClean="0"/>
              <a:t> </a:t>
            </a:r>
            <a:r>
              <a:rPr lang="en-US" sz="1700" dirty="0" err="1" smtClean="0"/>
              <a:t>замишљани</a:t>
            </a:r>
            <a:r>
              <a:rPr lang="en-US" sz="1700" dirty="0" smtClean="0"/>
              <a:t> </a:t>
            </a:r>
            <a:r>
              <a:rPr lang="en-US" sz="1700" dirty="0" err="1" smtClean="0"/>
              <a:t>као</a:t>
            </a:r>
            <a:r>
              <a:rPr lang="en-US" sz="1700" dirty="0" smtClean="0"/>
              <a:t> </a:t>
            </a:r>
            <a:r>
              <a:rPr lang="en-US" sz="1700" dirty="0" err="1" smtClean="0"/>
              <a:t>јако</a:t>
            </a:r>
            <a:r>
              <a:rPr lang="en-US" sz="1700" dirty="0" smtClean="0"/>
              <a:t> </a:t>
            </a:r>
            <a:r>
              <a:rPr lang="en-US" sz="1700" dirty="0" err="1" smtClean="0"/>
              <a:t>мале</a:t>
            </a:r>
            <a:r>
              <a:rPr lang="en-US" sz="1700" dirty="0" smtClean="0"/>
              <a:t> </a:t>
            </a:r>
            <a:r>
              <a:rPr lang="en-US" sz="1700" dirty="0" err="1" smtClean="0"/>
              <a:t>недељиве</a:t>
            </a:r>
            <a:r>
              <a:rPr lang="en-US" sz="1700" dirty="0" smtClean="0"/>
              <a:t> </a:t>
            </a:r>
            <a:r>
              <a:rPr lang="en-US" sz="1700" dirty="0" err="1" smtClean="0"/>
              <a:t>куглице</a:t>
            </a:r>
            <a:endParaRPr lang="en-US" sz="1700" dirty="0" smtClean="0"/>
          </a:p>
          <a:p>
            <a:endParaRPr lang="vi-VN" sz="1700" dirty="0" smtClean="0"/>
          </a:p>
          <a:p>
            <a:pPr>
              <a:buFont typeface="Wingdings" pitchFamily="2" charset="2"/>
              <a:buChar char="q"/>
            </a:pPr>
            <a:r>
              <a:rPr lang="sr-Cyrl-RS" sz="1700" b="1" dirty="0" smtClean="0"/>
              <a:t>Томсонов модел</a:t>
            </a:r>
            <a:r>
              <a:rPr lang="vi-VN" sz="1700" dirty="0" smtClean="0"/>
              <a:t> (19. </a:t>
            </a:r>
            <a:r>
              <a:rPr lang="sr-Cyrl-RS" sz="1700" dirty="0" smtClean="0"/>
              <a:t>и</a:t>
            </a:r>
            <a:r>
              <a:rPr lang="vi-VN" sz="1700" dirty="0" smtClean="0"/>
              <a:t> 20. </a:t>
            </a:r>
            <a:r>
              <a:rPr lang="sr-Cyrl-RS" sz="1700" dirty="0" smtClean="0"/>
              <a:t>век</a:t>
            </a:r>
            <a:r>
              <a:rPr lang="vi-VN" sz="1700" dirty="0" smtClean="0"/>
              <a:t>) – </a:t>
            </a:r>
            <a:r>
              <a:rPr lang="sr-Cyrl-RS" sz="1700" dirty="0" smtClean="0"/>
              <a:t>открива</a:t>
            </a:r>
            <a:r>
              <a:rPr lang="vi-VN" sz="1700" dirty="0" smtClean="0"/>
              <a:t> </a:t>
            </a:r>
            <a:r>
              <a:rPr lang="sr-Cyrl-RS" sz="1700" dirty="0" smtClean="0"/>
              <a:t>електроне</a:t>
            </a:r>
            <a:r>
              <a:rPr lang="vi-VN" sz="1700" dirty="0" smtClean="0"/>
              <a:t> </a:t>
            </a:r>
            <a:r>
              <a:rPr lang="sr-Cyrl-RS" sz="1700" dirty="0" smtClean="0"/>
              <a:t>и</a:t>
            </a:r>
            <a:r>
              <a:rPr lang="vi-VN" sz="1700" dirty="0" smtClean="0"/>
              <a:t> </a:t>
            </a:r>
            <a:r>
              <a:rPr lang="sr-Cyrl-RS" sz="1700" dirty="0" smtClean="0"/>
              <a:t>представља</a:t>
            </a:r>
            <a:r>
              <a:rPr lang="vi-VN" sz="1700" dirty="0" smtClean="0"/>
              <a:t> </a:t>
            </a:r>
            <a:r>
              <a:rPr lang="sr-Cyrl-RS" sz="1700" dirty="0" smtClean="0"/>
              <a:t>модел</a:t>
            </a:r>
            <a:r>
              <a:rPr lang="vi-VN" sz="1700" dirty="0" smtClean="0"/>
              <a:t> </a:t>
            </a:r>
            <a:r>
              <a:rPr lang="sr-Cyrl-RS" sz="1700" dirty="0" smtClean="0"/>
              <a:t>атома</a:t>
            </a:r>
            <a:r>
              <a:rPr lang="vi-VN" sz="1700" dirty="0" smtClean="0"/>
              <a:t> </a:t>
            </a:r>
            <a:r>
              <a:rPr lang="sr-Cyrl-RS" sz="1700" dirty="0" smtClean="0"/>
              <a:t>који</a:t>
            </a:r>
            <a:r>
              <a:rPr lang="vi-VN" sz="1700" dirty="0" smtClean="0"/>
              <a:t> </a:t>
            </a:r>
            <a:r>
              <a:rPr lang="sr-Cyrl-RS" sz="1700" dirty="0" smtClean="0"/>
              <a:t>личи</a:t>
            </a:r>
            <a:r>
              <a:rPr lang="vi-VN" sz="1700" dirty="0" smtClean="0"/>
              <a:t> </a:t>
            </a:r>
            <a:r>
              <a:rPr lang="sr-Cyrl-RS" sz="1700" dirty="0" smtClean="0"/>
              <a:t>на</a:t>
            </a:r>
            <a:r>
              <a:rPr lang="vi-VN" sz="1700" dirty="0" smtClean="0"/>
              <a:t> </a:t>
            </a:r>
            <a:r>
              <a:rPr lang="sr-Cyrl-RS" sz="1700" dirty="0" smtClean="0"/>
              <a:t>пудинг</a:t>
            </a:r>
            <a:r>
              <a:rPr lang="vi-VN" sz="1700" dirty="0" smtClean="0"/>
              <a:t> -&gt; “</a:t>
            </a:r>
            <a:r>
              <a:rPr lang="sr-Cyrl-RS" sz="1700" dirty="0" smtClean="0"/>
              <a:t>Томсонов</a:t>
            </a:r>
            <a:r>
              <a:rPr lang="vi-VN" sz="1700" dirty="0" smtClean="0"/>
              <a:t> </a:t>
            </a:r>
            <a:r>
              <a:rPr lang="sr-Cyrl-RS" sz="1700" dirty="0" smtClean="0"/>
              <a:t>пудинг</a:t>
            </a:r>
            <a:r>
              <a:rPr lang="vi-VN" sz="1700" dirty="0" smtClean="0"/>
              <a:t>”</a:t>
            </a:r>
            <a:r>
              <a:rPr lang="en-US" sz="1700" dirty="0" smtClean="0"/>
              <a:t> </a:t>
            </a:r>
            <a:r>
              <a:rPr lang="en-US" sz="1700" dirty="0" err="1" smtClean="0"/>
              <a:t>теорија</a:t>
            </a:r>
            <a:r>
              <a:rPr lang="en-US" sz="1700" dirty="0" smtClean="0"/>
              <a:t> </a:t>
            </a:r>
            <a:r>
              <a:rPr lang="en-US" sz="1700" dirty="0" err="1" smtClean="0"/>
              <a:t>да</a:t>
            </a:r>
            <a:r>
              <a:rPr lang="en-US" sz="1700" dirty="0" smtClean="0"/>
              <a:t> </a:t>
            </a:r>
            <a:r>
              <a:rPr lang="en-US" sz="1700" dirty="0" err="1" smtClean="0"/>
              <a:t>су</a:t>
            </a:r>
            <a:r>
              <a:rPr lang="en-US" sz="1700" dirty="0" smtClean="0"/>
              <a:t> у </a:t>
            </a:r>
            <a:r>
              <a:rPr lang="en-US" sz="1700" dirty="0" err="1" smtClean="0"/>
              <a:t>средишту</a:t>
            </a:r>
            <a:r>
              <a:rPr lang="en-US" sz="1700" dirty="0" smtClean="0"/>
              <a:t> </a:t>
            </a:r>
            <a:r>
              <a:rPr lang="en-US" sz="1700" dirty="0" err="1" smtClean="0"/>
              <a:t>атома</a:t>
            </a:r>
            <a:r>
              <a:rPr lang="en-US" sz="1700" dirty="0" smtClean="0"/>
              <a:t> </a:t>
            </a:r>
            <a:r>
              <a:rPr lang="en-US" sz="1700" dirty="0" err="1" smtClean="0"/>
              <a:t>електрони</a:t>
            </a:r>
            <a:r>
              <a:rPr lang="en-US" sz="1700" dirty="0" smtClean="0"/>
              <a:t>, а </a:t>
            </a:r>
            <a:r>
              <a:rPr lang="en-US" sz="1700" dirty="0" err="1" smtClean="0"/>
              <a:t>свуда</a:t>
            </a:r>
            <a:r>
              <a:rPr lang="en-US" sz="1700" dirty="0" smtClean="0"/>
              <a:t> </a:t>
            </a:r>
            <a:r>
              <a:rPr lang="en-US" sz="1700" dirty="0" err="1" smtClean="0"/>
              <a:t>около</a:t>
            </a:r>
            <a:r>
              <a:rPr lang="en-US" sz="1700" dirty="0" smtClean="0"/>
              <a:t> </a:t>
            </a:r>
            <a:r>
              <a:rPr lang="en-US" sz="1700" dirty="0" err="1" smtClean="0"/>
              <a:t>је</a:t>
            </a:r>
            <a:r>
              <a:rPr lang="en-US" sz="1700" dirty="0" smtClean="0"/>
              <a:t> </a:t>
            </a:r>
            <a:r>
              <a:rPr lang="en-US" sz="1700" dirty="0" err="1" smtClean="0"/>
              <a:t>позитиван</a:t>
            </a:r>
            <a:r>
              <a:rPr lang="en-US" sz="1700" dirty="0" smtClean="0"/>
              <a:t> </a:t>
            </a:r>
            <a:r>
              <a:rPr lang="en-US" sz="1700" dirty="0" err="1" smtClean="0"/>
              <a:t>набој</a:t>
            </a:r>
            <a:r>
              <a:rPr lang="en-US" sz="1700" dirty="0" smtClean="0"/>
              <a:t>. </a:t>
            </a:r>
            <a:r>
              <a:rPr lang="en-US" sz="1700" dirty="0" err="1" smtClean="0"/>
              <a:t>То</a:t>
            </a:r>
            <a:r>
              <a:rPr lang="en-US" sz="1700" dirty="0" smtClean="0"/>
              <a:t> </a:t>
            </a:r>
            <a:r>
              <a:rPr lang="en-US" sz="1700" dirty="0" err="1" smtClean="0"/>
              <a:t>је</a:t>
            </a:r>
            <a:r>
              <a:rPr lang="en-US" sz="1700" dirty="0" smtClean="0"/>
              <a:t> </a:t>
            </a:r>
            <a:r>
              <a:rPr lang="en-US" sz="1700" dirty="0" err="1" smtClean="0"/>
              <a:t>метафора</a:t>
            </a:r>
            <a:r>
              <a:rPr lang="en-US" sz="1700" dirty="0" smtClean="0"/>
              <a:t> </a:t>
            </a:r>
            <a:r>
              <a:rPr lang="en-US" sz="1700" dirty="0" err="1" smtClean="0"/>
              <a:t>на</a:t>
            </a:r>
            <a:r>
              <a:rPr lang="en-US" sz="1700" dirty="0" smtClean="0"/>
              <a:t> </a:t>
            </a:r>
            <a:r>
              <a:rPr lang="en-US" sz="1700" dirty="0" err="1" smtClean="0"/>
              <a:t>суво</a:t>
            </a:r>
            <a:r>
              <a:rPr lang="en-US" sz="1700" dirty="0" smtClean="0"/>
              <a:t> </a:t>
            </a:r>
            <a:r>
              <a:rPr lang="en-US" sz="1700" dirty="0" err="1" smtClean="0"/>
              <a:t>грожђе</a:t>
            </a:r>
            <a:r>
              <a:rPr lang="en-US" sz="1700" dirty="0" smtClean="0"/>
              <a:t> у </a:t>
            </a:r>
            <a:r>
              <a:rPr lang="en-US" sz="1700" dirty="0" err="1" smtClean="0"/>
              <a:t>пудингу</a:t>
            </a:r>
            <a:r>
              <a:rPr lang="en-US" sz="1700" dirty="0" smtClean="0"/>
              <a:t> (</a:t>
            </a:r>
            <a:r>
              <a:rPr lang="en-US" sz="1700" dirty="0" err="1" smtClean="0"/>
              <a:t>грожђе</a:t>
            </a:r>
            <a:r>
              <a:rPr lang="en-US" sz="1700" dirty="0" smtClean="0"/>
              <a:t> </a:t>
            </a:r>
            <a:r>
              <a:rPr lang="en-US" sz="1700" dirty="0" err="1" smtClean="0"/>
              <a:t>је</a:t>
            </a:r>
            <a:r>
              <a:rPr lang="en-US" sz="1700" dirty="0" smtClean="0"/>
              <a:t> </a:t>
            </a:r>
            <a:r>
              <a:rPr lang="en-US" sz="1700" dirty="0" err="1" smtClean="0"/>
              <a:t>мало</a:t>
            </a:r>
            <a:r>
              <a:rPr lang="en-US" sz="1700" dirty="0" smtClean="0"/>
              <a:t> </a:t>
            </a:r>
            <a:r>
              <a:rPr lang="en-US" sz="1700" dirty="0" err="1" smtClean="0"/>
              <a:t>док</a:t>
            </a:r>
            <a:r>
              <a:rPr lang="en-US" sz="1700" dirty="0" smtClean="0"/>
              <a:t> </a:t>
            </a:r>
            <a:r>
              <a:rPr lang="en-US" sz="1700" dirty="0" err="1" smtClean="0"/>
              <a:t>је</a:t>
            </a:r>
            <a:r>
              <a:rPr lang="en-US" sz="1700" dirty="0" smtClean="0"/>
              <a:t> </a:t>
            </a:r>
            <a:r>
              <a:rPr lang="en-US" sz="1700" dirty="0" err="1" smtClean="0"/>
              <a:t>посуда</a:t>
            </a:r>
            <a:r>
              <a:rPr lang="en-US" sz="1700" dirty="0" smtClean="0"/>
              <a:t> </a:t>
            </a:r>
            <a:r>
              <a:rPr lang="en-US" sz="1700" dirty="0" err="1" smtClean="0"/>
              <a:t>пудинга</a:t>
            </a:r>
            <a:r>
              <a:rPr lang="en-US" sz="1700" dirty="0" smtClean="0"/>
              <a:t> </a:t>
            </a:r>
            <a:r>
              <a:rPr lang="en-US" sz="1700" dirty="0" err="1" smtClean="0"/>
              <a:t>велика</a:t>
            </a:r>
            <a:r>
              <a:rPr lang="en-US" sz="1700" dirty="0" smtClean="0"/>
              <a:t>). </a:t>
            </a:r>
          </a:p>
        </p:txBody>
      </p:sp>
      <p:pic>
        <p:nvPicPr>
          <p:cNvPr id="30722" name="Picture 2" descr="http://www.justscience.in/wp-content/uploads/2017/06/pjimage-3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9049" y="3627992"/>
            <a:ext cx="4670425" cy="2685495"/>
          </a:xfrm>
          <a:prstGeom prst="rect">
            <a:avLst/>
          </a:prstGeom>
          <a:noFill/>
        </p:spPr>
      </p:pic>
      <p:pic>
        <p:nvPicPr>
          <p:cNvPr id="30725" name="Picture 5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3444841"/>
            <a:ext cx="2743200" cy="316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3825" y="176243"/>
            <a:ext cx="8905875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err="1" smtClean="0"/>
              <a:t>Боров</a:t>
            </a:r>
            <a:r>
              <a:rPr lang="en-US" sz="1700" b="1" dirty="0" smtClean="0"/>
              <a:t> </a:t>
            </a:r>
            <a:r>
              <a:rPr lang="en-US" sz="1700" b="1" dirty="0" err="1" smtClean="0"/>
              <a:t>модел</a:t>
            </a:r>
            <a:r>
              <a:rPr lang="en-US" sz="1700" b="1" dirty="0" smtClean="0"/>
              <a:t> </a:t>
            </a:r>
            <a:r>
              <a:rPr lang="vi-VN" sz="1700" dirty="0" smtClean="0"/>
              <a:t>&gt; </a:t>
            </a:r>
            <a:r>
              <a:rPr lang="sr-Cyrl-RS" sz="1700" dirty="0" smtClean="0"/>
              <a:t>планетарни</a:t>
            </a:r>
            <a:r>
              <a:rPr lang="vi-VN" sz="1700" dirty="0" smtClean="0"/>
              <a:t> </a:t>
            </a:r>
            <a:r>
              <a:rPr lang="sr-Cyrl-RS" sz="1700" dirty="0" smtClean="0"/>
              <a:t>модел</a:t>
            </a:r>
            <a:r>
              <a:rPr lang="vi-VN" sz="1700" dirty="0" smtClean="0"/>
              <a:t> </a:t>
            </a:r>
            <a:r>
              <a:rPr lang="sr-Cyrl-RS" sz="1700" dirty="0" smtClean="0"/>
              <a:t>атома</a:t>
            </a:r>
            <a:r>
              <a:rPr lang="en-US" sz="1700" dirty="0" smtClean="0"/>
              <a:t> </a:t>
            </a:r>
            <a:r>
              <a:rPr lang="en-US" sz="1700" dirty="0" err="1" smtClean="0"/>
              <a:t>је</a:t>
            </a:r>
            <a:r>
              <a:rPr lang="en-US" sz="1700" dirty="0" smtClean="0"/>
              <a:t> </a:t>
            </a:r>
            <a:r>
              <a:rPr lang="en-US" sz="1700" dirty="0" err="1" smtClean="0"/>
              <a:t>установљен</a:t>
            </a:r>
            <a:r>
              <a:rPr lang="en-US" sz="1700" dirty="0" smtClean="0"/>
              <a:t> </a:t>
            </a:r>
            <a:r>
              <a:rPr lang="en-US" sz="1700" dirty="0" err="1" smtClean="0"/>
              <a:t>после</a:t>
            </a:r>
            <a:r>
              <a:rPr lang="en-US" sz="1700" dirty="0" smtClean="0"/>
              <a:t> </a:t>
            </a:r>
            <a:r>
              <a:rPr lang="en-US" sz="1700" dirty="0" err="1" smtClean="0"/>
              <a:t>Рутерфордових</a:t>
            </a:r>
            <a:r>
              <a:rPr lang="en-US" sz="1700" dirty="0" smtClean="0"/>
              <a:t> </a:t>
            </a:r>
            <a:r>
              <a:rPr lang="en-US" sz="1700" dirty="0" err="1" smtClean="0"/>
              <a:t>експеримената</a:t>
            </a:r>
            <a:r>
              <a:rPr lang="en-US" sz="1700" dirty="0" smtClean="0"/>
              <a:t> </a:t>
            </a:r>
            <a:r>
              <a:rPr lang="en-US" sz="1700" dirty="0" err="1" smtClean="0"/>
              <a:t>којима</a:t>
            </a:r>
            <a:r>
              <a:rPr lang="en-US" sz="1700" dirty="0" smtClean="0"/>
              <a:t> </a:t>
            </a:r>
            <a:r>
              <a:rPr lang="en-US" sz="1700" dirty="0" err="1" smtClean="0"/>
              <a:t>је</a:t>
            </a:r>
            <a:r>
              <a:rPr lang="en-US" sz="1700" dirty="0" smtClean="0"/>
              <a:t> </a:t>
            </a:r>
            <a:r>
              <a:rPr lang="en-US" sz="1700" dirty="0" err="1" smtClean="0"/>
              <a:t>утврђено</a:t>
            </a:r>
            <a:r>
              <a:rPr lang="en-US" sz="1700" dirty="0" smtClean="0"/>
              <a:t> </a:t>
            </a:r>
            <a:r>
              <a:rPr lang="en-US" sz="1700" dirty="0" err="1" smtClean="0"/>
              <a:t>да</a:t>
            </a:r>
            <a:r>
              <a:rPr lang="en-US" sz="1700" dirty="0" smtClean="0"/>
              <a:t> </a:t>
            </a:r>
            <a:r>
              <a:rPr lang="en-US" sz="1700" dirty="0" err="1" smtClean="0"/>
              <a:t>је</a:t>
            </a:r>
            <a:r>
              <a:rPr lang="en-US" sz="1700" dirty="0" smtClean="0"/>
              <a:t> у </a:t>
            </a:r>
            <a:r>
              <a:rPr lang="en-US" sz="1700" dirty="0" err="1" smtClean="0"/>
              <a:t>центру</a:t>
            </a:r>
            <a:r>
              <a:rPr lang="en-US" sz="1700" dirty="0" smtClean="0"/>
              <a:t> </a:t>
            </a:r>
            <a:r>
              <a:rPr lang="en-US" sz="1700" dirty="0" err="1" smtClean="0"/>
              <a:t>атома</a:t>
            </a:r>
            <a:r>
              <a:rPr lang="en-US" sz="1700" dirty="0" smtClean="0"/>
              <a:t> </a:t>
            </a:r>
            <a:r>
              <a:rPr lang="en-US" sz="1700" dirty="0" err="1" smtClean="0"/>
              <a:t>мало</a:t>
            </a:r>
            <a:r>
              <a:rPr lang="en-US" sz="1700" dirty="0" smtClean="0"/>
              <a:t> </a:t>
            </a:r>
            <a:r>
              <a:rPr lang="en-US" sz="1700" dirty="0" err="1" smtClean="0"/>
              <a:t>позитивно</a:t>
            </a:r>
            <a:r>
              <a:rPr lang="en-US" sz="1700" dirty="0" smtClean="0"/>
              <a:t> </a:t>
            </a:r>
            <a:r>
              <a:rPr lang="en-US" sz="1700" dirty="0" err="1" smtClean="0"/>
              <a:t>наелектрисано</a:t>
            </a:r>
            <a:r>
              <a:rPr lang="en-US" sz="1700" dirty="0" smtClean="0"/>
              <a:t> </a:t>
            </a:r>
            <a:r>
              <a:rPr lang="en-US" sz="1700" dirty="0" err="1" smtClean="0"/>
              <a:t>језгро</a:t>
            </a:r>
            <a:r>
              <a:rPr lang="en-US" sz="1700" dirty="0" smtClean="0"/>
              <a:t> (</a:t>
            </a:r>
            <a:r>
              <a:rPr lang="en-US" sz="1700" dirty="0" err="1" smtClean="0"/>
              <a:t>нуклеус</a:t>
            </a:r>
            <a:r>
              <a:rPr lang="en-US" sz="1700" dirty="0" smtClean="0"/>
              <a:t>), а </a:t>
            </a:r>
            <a:r>
              <a:rPr lang="en-US" sz="1700" dirty="0" err="1" smtClean="0"/>
              <a:t>електрони</a:t>
            </a:r>
            <a:r>
              <a:rPr lang="en-US" sz="1700" dirty="0" smtClean="0"/>
              <a:t> </a:t>
            </a:r>
            <a:r>
              <a:rPr lang="en-US" sz="1700" dirty="0" err="1" smtClean="0"/>
              <a:t>круже</a:t>
            </a:r>
            <a:r>
              <a:rPr lang="en-US" sz="1700" dirty="0" smtClean="0"/>
              <a:t> у </a:t>
            </a:r>
            <a:r>
              <a:rPr lang="en-US" sz="1700" dirty="0" err="1" smtClean="0"/>
              <a:t>орбиталама</a:t>
            </a:r>
            <a:r>
              <a:rPr lang="en-US" sz="1700" dirty="0" smtClean="0"/>
              <a:t> </a:t>
            </a:r>
            <a:r>
              <a:rPr lang="en-US" sz="1700" dirty="0" err="1" smtClean="0"/>
              <a:t>око</a:t>
            </a:r>
            <a:r>
              <a:rPr lang="en-US" sz="1700" dirty="0" smtClean="0"/>
              <a:t> </a:t>
            </a:r>
            <a:r>
              <a:rPr lang="en-US" sz="1700" dirty="0" err="1" smtClean="0"/>
              <a:t>језгра</a:t>
            </a:r>
            <a:r>
              <a:rPr lang="en-US" sz="1700" dirty="0" smtClean="0"/>
              <a:t> </a:t>
            </a:r>
            <a:r>
              <a:rPr lang="en-US" sz="1700" dirty="0" err="1" smtClean="0"/>
              <a:t>попут</a:t>
            </a:r>
            <a:r>
              <a:rPr lang="en-US" sz="1700" dirty="0" smtClean="0"/>
              <a:t> </a:t>
            </a:r>
            <a:r>
              <a:rPr lang="en-US" sz="1700" dirty="0" err="1" smtClean="0"/>
              <a:t>планета</a:t>
            </a:r>
            <a:r>
              <a:rPr lang="en-US" sz="1700" dirty="0" smtClean="0"/>
              <a:t> </a:t>
            </a:r>
            <a:r>
              <a:rPr lang="en-US" sz="1700" dirty="0" err="1" smtClean="0"/>
              <a:t>које</a:t>
            </a:r>
            <a:r>
              <a:rPr lang="en-US" sz="1700" dirty="0" smtClean="0"/>
              <a:t> </a:t>
            </a:r>
            <a:r>
              <a:rPr lang="en-US" sz="1700" dirty="0" err="1" smtClean="0"/>
              <a:t>круже</a:t>
            </a:r>
            <a:r>
              <a:rPr lang="en-US" sz="1700" dirty="0" smtClean="0"/>
              <a:t> </a:t>
            </a:r>
            <a:r>
              <a:rPr lang="en-US" sz="1700" dirty="0" err="1" smtClean="0"/>
              <a:t>око</a:t>
            </a:r>
            <a:r>
              <a:rPr lang="en-US" sz="1700" dirty="0" smtClean="0"/>
              <a:t> </a:t>
            </a:r>
            <a:r>
              <a:rPr lang="en-US" sz="1700" dirty="0" err="1" smtClean="0"/>
              <a:t>Сунца</a:t>
            </a:r>
            <a:endParaRPr lang="sr-Cyrl-RS" sz="1600" b="1" dirty="0" smtClean="0"/>
          </a:p>
          <a:p>
            <a:endParaRPr lang="sr-Cyrl-RS" sz="1600" dirty="0" smtClean="0"/>
          </a:p>
          <a:p>
            <a:endParaRPr lang="sr-Cyrl-RS" sz="1600" dirty="0" smtClean="0"/>
          </a:p>
          <a:p>
            <a:endParaRPr lang="en-US" sz="1600" dirty="0" smtClean="0"/>
          </a:p>
        </p:txBody>
      </p:sp>
      <p:pic>
        <p:nvPicPr>
          <p:cNvPr id="128004" name="Picture 4" descr="https://fe09bf7b-a-62cb3a1a-s-sites.googlegroups.com/site/blfizikananetu/moderna-fizika/borov-model-atoma/slika%201.png?attachauth=ANoY7cralKWiguRSYypnL5Ru8V3lSwNN44OYVOKiTmiVf0nVv3GaaWuiP-oYxj0tih165gStuPs-OMeZ4pll1cdg7X3CtsLy4L8M_z_Td9FCzJ0NCnLxA8V6RkX0OTuIRG_snx-NjUqXwmXNmWHVU_tA7Mw1NG-rAV8lVXCGzdr0TJg4ssmCBkBxNDqXXPblTFyDMcQGTwxEw5RLJ1FNsF16rw2kU3XOCbGOJ6nweOXcDCeanW1E4uP5mNXA-iFqwf_0QVNEZiqv&amp;attredirects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726" y="1647825"/>
            <a:ext cx="4301556" cy="3429000"/>
          </a:xfrm>
          <a:prstGeom prst="rect">
            <a:avLst/>
          </a:prstGeom>
          <a:noFill/>
        </p:spPr>
      </p:pic>
      <p:pic>
        <p:nvPicPr>
          <p:cNvPr id="128006" name="Picture 6" descr="https://sites.google.com/site/blfizikananetu/_/rsrc/1389994854297/moderna-fizika/borov-model-atoma/slika%202.jpg?height=249&amp;width=4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9412" y="1912936"/>
            <a:ext cx="4302188" cy="2678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38125" y="117693"/>
            <a:ext cx="8905875" cy="6492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 smtClean="0"/>
              <a:t>Да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би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тај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модел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био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прихваћен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било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је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неопходно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реши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следећи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проблем</a:t>
            </a:r>
            <a:r>
              <a:rPr lang="en-US" sz="1600" b="1" dirty="0" smtClean="0"/>
              <a:t>: </a:t>
            </a:r>
            <a:r>
              <a:rPr lang="en-US" sz="1600" b="1" dirty="0" err="1" smtClean="0"/>
              <a:t>пошто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је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језгро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позитивно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наелектрисано</a:t>
            </a:r>
            <a:r>
              <a:rPr lang="en-US" sz="1600" b="1" dirty="0" smtClean="0"/>
              <a:t>, а </a:t>
            </a:r>
            <a:r>
              <a:rPr lang="en-US" sz="1600" b="1" dirty="0" err="1" smtClean="0"/>
              <a:t>електрон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негативно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зашто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електрон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уопште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кружи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око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језгра</a:t>
            </a:r>
            <a:r>
              <a:rPr lang="en-US" sz="1600" b="1" dirty="0" smtClean="0"/>
              <a:t>, и </a:t>
            </a:r>
            <a:r>
              <a:rPr lang="en-US" sz="1600" b="1" dirty="0" err="1" smtClean="0"/>
              <a:t>зашто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споји</a:t>
            </a:r>
            <a:r>
              <a:rPr lang="en-US" sz="1600" b="1" dirty="0" smtClean="0"/>
              <a:t> с </a:t>
            </a:r>
            <a:r>
              <a:rPr lang="en-US" sz="1600" b="1" dirty="0" err="1" smtClean="0"/>
              <a:t>језгром</a:t>
            </a:r>
            <a:r>
              <a:rPr lang="en-US" sz="1600" b="1" dirty="0" smtClean="0"/>
              <a:t>.</a:t>
            </a:r>
            <a:r>
              <a:rPr lang="en-US" sz="1600" dirty="0" smtClean="0"/>
              <a:t> </a:t>
            </a:r>
            <a:endParaRPr lang="sr-Cyrl-RS" sz="1600" dirty="0" smtClean="0"/>
          </a:p>
          <a:p>
            <a:endParaRPr lang="en-US" sz="1600" dirty="0" smtClean="0"/>
          </a:p>
          <a:p>
            <a:r>
              <a:rPr lang="en-US" sz="1600" b="1" dirty="0" err="1" smtClean="0"/>
              <a:t>Решење</a:t>
            </a:r>
            <a:r>
              <a:rPr lang="en-US" sz="1600" b="1" dirty="0" smtClean="0"/>
              <a:t> </a:t>
            </a:r>
            <a:r>
              <a:rPr lang="sr-Cyrl-RS" sz="1600" b="1" dirty="0" smtClean="0"/>
              <a:t>подразумева следеће</a:t>
            </a:r>
            <a:r>
              <a:rPr lang="en-US" sz="1600" b="1" dirty="0" smtClean="0"/>
              <a:t> 4 </a:t>
            </a:r>
            <a:r>
              <a:rPr lang="en-US" sz="1600" b="1" dirty="0" err="1" smtClean="0"/>
              <a:t>претпоставке</a:t>
            </a:r>
            <a:r>
              <a:rPr lang="en-US" sz="1600" b="1" dirty="0" smtClean="0"/>
              <a:t>: </a:t>
            </a:r>
            <a:endParaRPr lang="sr-Cyrl-RS" sz="1600" b="1" dirty="0" smtClean="0"/>
          </a:p>
          <a:p>
            <a:endParaRPr lang="en-US" sz="1600" dirty="0" smtClean="0"/>
          </a:p>
          <a:p>
            <a:pPr marL="2514600" lvl="6" indent="-57150">
              <a:buAutoNum type="arabicPeriod"/>
            </a:pPr>
            <a:r>
              <a:rPr lang="en-US" sz="1600" b="1" dirty="0" err="1" smtClean="0"/>
              <a:t>Електрони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постоје</a:t>
            </a:r>
            <a:r>
              <a:rPr lang="en-US" sz="1600" b="1" dirty="0" smtClean="0"/>
              <a:t> у </a:t>
            </a:r>
            <a:r>
              <a:rPr lang="en-US" sz="1600" b="1" dirty="0" err="1" smtClean="0"/>
              <a:t>орбиталама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које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поседују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дискретне</a:t>
            </a:r>
            <a:r>
              <a:rPr lang="en-US" sz="1600" b="1" dirty="0" smtClean="0"/>
              <a:t> (</a:t>
            </a:r>
            <a:r>
              <a:rPr lang="en-US" sz="1600" b="1" dirty="0" err="1" smtClean="0"/>
              <a:t>квантизоване</a:t>
            </a:r>
            <a:r>
              <a:rPr lang="en-US" sz="1600" b="1" dirty="0" smtClean="0"/>
              <a:t>) </a:t>
            </a:r>
            <a:r>
              <a:rPr lang="en-US" sz="1600" b="1" dirty="0" err="1" smtClean="0"/>
              <a:t>енергије</a:t>
            </a:r>
            <a:r>
              <a:rPr lang="en-US" sz="1600" b="1" dirty="0" smtClean="0"/>
              <a:t>. </a:t>
            </a:r>
            <a:r>
              <a:rPr lang="en-US" sz="1600" b="1" dirty="0" err="1" smtClean="0"/>
              <a:t>То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значи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постоји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континуирани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могући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размак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између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језгра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орбитале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него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могући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само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неки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размаци</a:t>
            </a:r>
            <a:r>
              <a:rPr lang="en-US" sz="1600" b="1" dirty="0" smtClean="0"/>
              <a:t>. </a:t>
            </a:r>
            <a:r>
              <a:rPr lang="en-US" sz="1600" b="1" dirty="0" err="1" smtClean="0"/>
              <a:t>Ти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размаци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њима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одговарајуће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енергије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зависе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од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конкретног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атома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који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разматрамо</a:t>
            </a:r>
            <a:r>
              <a:rPr lang="en-US" sz="1600" b="1" dirty="0" smtClean="0"/>
              <a:t>.</a:t>
            </a:r>
            <a:r>
              <a:rPr lang="en-US" sz="1600" dirty="0" smtClean="0"/>
              <a:t> </a:t>
            </a:r>
            <a:endParaRPr lang="sr-Cyrl-RS" sz="1600" dirty="0" smtClean="0"/>
          </a:p>
          <a:p>
            <a:pPr marL="2457450" lvl="6">
              <a:buAutoNum type="arabicPeriod"/>
            </a:pPr>
            <a:endParaRPr lang="sr-Cyrl-RS" sz="1600" dirty="0" smtClean="0"/>
          </a:p>
          <a:p>
            <a:pPr marL="2457450" lvl="6">
              <a:buAutoNum type="arabicPeriod"/>
            </a:pPr>
            <a:r>
              <a:rPr lang="en-US" sz="1600" b="1" dirty="0" smtClean="0"/>
              <a:t> </a:t>
            </a:r>
            <a:r>
              <a:rPr lang="en-US" sz="1600" b="1" dirty="0" err="1" smtClean="0"/>
              <a:t>Закони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класичне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механике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вреде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при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преласку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електрона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из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једне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орбитале</a:t>
            </a:r>
            <a:r>
              <a:rPr lang="en-US" sz="1600" b="1" dirty="0" smtClean="0"/>
              <a:t> у </a:t>
            </a:r>
            <a:r>
              <a:rPr lang="en-US" sz="1600" b="1" dirty="0" err="1" smtClean="0"/>
              <a:t>другу</a:t>
            </a:r>
            <a:r>
              <a:rPr lang="en-US" sz="1600" b="1" dirty="0" smtClean="0"/>
              <a:t>.</a:t>
            </a:r>
            <a:r>
              <a:rPr lang="en-US" sz="1600" dirty="0" smtClean="0"/>
              <a:t> </a:t>
            </a:r>
            <a:endParaRPr lang="sr-Cyrl-RS" sz="1600" dirty="0" smtClean="0"/>
          </a:p>
          <a:p>
            <a:pPr marL="2457450" lvl="6">
              <a:buAutoNum type="arabicPeriod"/>
            </a:pPr>
            <a:endParaRPr lang="sr-Cyrl-RS" sz="1600" dirty="0" smtClean="0"/>
          </a:p>
          <a:p>
            <a:pPr marL="2457450" lvl="6">
              <a:buAutoNum type="arabicPeriod"/>
            </a:pPr>
            <a:r>
              <a:rPr lang="en-US" sz="1600" b="1" dirty="0" err="1" smtClean="0"/>
              <a:t>Кад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електрон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пређе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из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једне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орбитале</a:t>
            </a:r>
            <a:r>
              <a:rPr lang="en-US" sz="1600" b="1" dirty="0" smtClean="0"/>
              <a:t> у </a:t>
            </a:r>
            <a:r>
              <a:rPr lang="en-US" sz="1600" b="1" dirty="0" err="1" smtClean="0"/>
              <a:t>другу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енергетска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разлика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ослобађа</a:t>
            </a:r>
            <a:r>
              <a:rPr lang="en-US" sz="1600" b="1" dirty="0" smtClean="0"/>
              <a:t> (</a:t>
            </a:r>
            <a:r>
              <a:rPr lang="en-US" sz="1600" b="1" dirty="0" err="1" smtClean="0"/>
              <a:t>или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добија</a:t>
            </a:r>
            <a:r>
              <a:rPr lang="en-US" sz="1600" b="1" dirty="0" smtClean="0"/>
              <a:t>) у </a:t>
            </a:r>
            <a:r>
              <a:rPr lang="en-US" sz="1600" b="1" dirty="0" err="1" smtClean="0"/>
              <a:t>виду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кванта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светлости</a:t>
            </a:r>
            <a:r>
              <a:rPr lang="en-US" sz="1600" b="1" dirty="0" smtClean="0"/>
              <a:t> (</a:t>
            </a:r>
            <a:r>
              <a:rPr lang="en-US" sz="1600" b="1" dirty="0" err="1" smtClean="0"/>
              <a:t>који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називамо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фотон</a:t>
            </a:r>
            <a:r>
              <a:rPr lang="en-US" sz="1600" b="1" dirty="0" smtClean="0"/>
              <a:t>) </a:t>
            </a:r>
            <a:r>
              <a:rPr lang="en-US" sz="1600" b="1" dirty="0" err="1" smtClean="0"/>
              <a:t>чија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фреквенција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директно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зависи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од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енергетске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разлике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између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две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орбите</a:t>
            </a:r>
            <a:r>
              <a:rPr lang="en-US" sz="1600" b="1" dirty="0" smtClean="0"/>
              <a:t>.</a:t>
            </a:r>
            <a:r>
              <a:rPr lang="en-US" sz="1600" dirty="0" smtClean="0"/>
              <a:t> </a:t>
            </a:r>
            <a:endParaRPr lang="sr-Cyrl-RS" sz="1600" dirty="0" smtClean="0"/>
          </a:p>
          <a:p>
            <a:pPr marL="2457450" lvl="6">
              <a:buAutoNum type="arabicPeriod"/>
            </a:pPr>
            <a:endParaRPr lang="sr-Cyrl-RS" sz="1600" dirty="0" smtClean="0"/>
          </a:p>
          <a:p>
            <a:pPr marL="2457450" lvl="6">
              <a:buAutoNum type="arabicPeriod"/>
            </a:pPr>
            <a:r>
              <a:rPr lang="en-US" sz="1600" b="1" dirty="0" err="1" smtClean="0"/>
              <a:t>Дозвољене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орбитале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зависе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од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квантизованих</a:t>
            </a:r>
            <a:r>
              <a:rPr lang="en-US" sz="1600" b="1" dirty="0" smtClean="0"/>
              <a:t> (</a:t>
            </a:r>
            <a:r>
              <a:rPr lang="en-US" sz="1600" b="1" dirty="0" err="1" smtClean="0"/>
              <a:t>дискретних</a:t>
            </a:r>
            <a:r>
              <a:rPr lang="en-US" sz="1600" b="1" dirty="0" smtClean="0"/>
              <a:t>) </a:t>
            </a:r>
            <a:r>
              <a:rPr lang="en-US" sz="1600" b="1" dirty="0" err="1" smtClean="0"/>
              <a:t>вредности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угаоног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момента</a:t>
            </a:r>
            <a:r>
              <a:rPr lang="en-US" sz="1600" b="1" dirty="0" smtClean="0"/>
              <a:t> L </a:t>
            </a:r>
            <a:r>
              <a:rPr lang="en-US" sz="1600" b="1" dirty="0" err="1" smtClean="0"/>
              <a:t>према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једначини</a:t>
            </a:r>
            <a:r>
              <a:rPr lang="en-US" sz="1600" b="1" dirty="0" smtClean="0"/>
              <a:t>:</a:t>
            </a:r>
            <a:r>
              <a:rPr lang="en-US" sz="1600" dirty="0" smtClean="0"/>
              <a:t> </a:t>
            </a:r>
          </a:p>
          <a:p>
            <a:r>
              <a:rPr lang="en-US" sz="1600" b="1" dirty="0" smtClean="0"/>
              <a:t>  </a:t>
            </a:r>
            <a:endParaRPr lang="en-US" sz="1600" dirty="0" smtClean="0"/>
          </a:p>
          <a:p>
            <a:r>
              <a:rPr lang="sr-Cyrl-RS" sz="1600" b="1" dirty="0" smtClean="0"/>
              <a:t>		</a:t>
            </a:r>
          </a:p>
          <a:p>
            <a:r>
              <a:rPr lang="sr-Cyrl-RS" sz="1600" b="1" dirty="0" smtClean="0"/>
              <a:t>		            </a:t>
            </a:r>
            <a:r>
              <a:rPr lang="en-US" sz="1600" b="1" dirty="0" err="1" smtClean="0"/>
              <a:t>Где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је</a:t>
            </a:r>
            <a:r>
              <a:rPr lang="en-US" sz="1600" b="1" dirty="0" smtClean="0"/>
              <a:t> n = 1,2,3,… и </a:t>
            </a:r>
            <a:r>
              <a:rPr lang="en-US" sz="1600" b="1" dirty="0" err="1" smtClean="0"/>
              <a:t>зовемо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га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квантни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број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угаоног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момента</a:t>
            </a:r>
            <a:r>
              <a:rPr lang="en-US" sz="1600" b="1" dirty="0" smtClean="0"/>
              <a:t>.</a:t>
            </a:r>
            <a:endParaRPr lang="en-US" sz="1700" dirty="0" smtClean="0"/>
          </a:p>
        </p:txBody>
      </p:sp>
      <p:pic>
        <p:nvPicPr>
          <p:cNvPr id="129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3413" y="5886451"/>
            <a:ext cx="1522414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5638" y="4972050"/>
            <a:ext cx="1090612" cy="36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www.vaseljenska.com/wp-content/uploads/2013/07/bohr_atomicorbit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020106"/>
            <a:ext cx="2514600" cy="2441141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597526"/>
            <a:ext cx="2510114" cy="2389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5002</TotalTime>
  <Words>1452</Words>
  <Application>Microsoft Office PowerPoint</Application>
  <PresentationFormat>On-screen Show (4:3)</PresentationFormat>
  <Paragraphs>142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Beam</vt:lpstr>
      <vt:lpstr>Photo Editor Photo</vt:lpstr>
      <vt:lpstr>Equation</vt:lpstr>
      <vt:lpstr>Bitmap Image</vt:lpstr>
      <vt:lpstr>Slide 1</vt:lpstr>
      <vt:lpstr>Slide 2</vt:lpstr>
      <vt:lpstr>Slide 3</vt:lpstr>
      <vt:lpstr>Ernest Rutherford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Milovan D. Matovic</dc:creator>
  <cp:lastModifiedBy>ХХХ</cp:lastModifiedBy>
  <cp:revision>353</cp:revision>
  <dcterms:created xsi:type="dcterms:W3CDTF">2007-06-04T17:04:49Z</dcterms:created>
  <dcterms:modified xsi:type="dcterms:W3CDTF">2020-09-28T12:30:24Z</dcterms:modified>
</cp:coreProperties>
</file>